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1"/>
  </p:notesMasterIdLst>
  <p:sldIdLst>
    <p:sldId id="279" r:id="rId5"/>
    <p:sldId id="6023" r:id="rId6"/>
    <p:sldId id="6005" r:id="rId7"/>
    <p:sldId id="6009" r:id="rId8"/>
    <p:sldId id="6036" r:id="rId9"/>
    <p:sldId id="6035" r:id="rId10"/>
    <p:sldId id="307" r:id="rId11"/>
    <p:sldId id="6025" r:id="rId12"/>
    <p:sldId id="6007" r:id="rId13"/>
    <p:sldId id="6043" r:id="rId14"/>
    <p:sldId id="351" r:id="rId15"/>
    <p:sldId id="6011" r:id="rId16"/>
    <p:sldId id="6024" r:id="rId17"/>
    <p:sldId id="6012" r:id="rId18"/>
    <p:sldId id="6016" r:id="rId19"/>
    <p:sldId id="6015" r:id="rId20"/>
    <p:sldId id="6014" r:id="rId21"/>
    <p:sldId id="6037" r:id="rId22"/>
    <p:sldId id="6033" r:id="rId23"/>
    <p:sldId id="6041" r:id="rId24"/>
    <p:sldId id="6027" r:id="rId25"/>
    <p:sldId id="6042" r:id="rId26"/>
    <p:sldId id="6040" r:id="rId27"/>
    <p:sldId id="6039" r:id="rId28"/>
    <p:sldId id="6028" r:id="rId29"/>
    <p:sldId id="342" r:id="rId30"/>
  </p:sldIdLst>
  <p:sldSz cx="18288000" cy="10287000"/>
  <p:notesSz cx="6858000" cy="9144000"/>
  <p:embeddedFontLst>
    <p:embeddedFont>
      <p:font typeface="Arial Black" panose="020B0604020202020204" pitchFamily="34" charset="0"/>
      <p:bold r:id="rId32"/>
    </p:embeddedFont>
    <p:embeddedFont>
      <p:font typeface="Calibri" panose="020F0502020204030204" pitchFamily="34" charset="0"/>
      <p:regular r:id="rId33"/>
      <p:bold r:id="rId34"/>
      <p:italic r:id="rId35"/>
      <p:boldItalic r:id="rId36"/>
    </p:embeddedFont>
    <p:embeddedFont>
      <p:font typeface="Montserrat" pitchFamily="2" charset="77"/>
      <p:regular r:id="rId37"/>
      <p:bold r:id="rId38"/>
      <p:italic r:id="rId39"/>
      <p:boldItalic r:id="rId40"/>
    </p:embeddedFont>
    <p:embeddedFont>
      <p:font typeface="Montserrat Bold" pitchFamily="2" charset="77"/>
      <p:bold r:id="rId41"/>
      <p:italic r:id="rId42"/>
      <p:boldItalic r:id="rId43"/>
    </p:embeddedFont>
    <p:embeddedFont>
      <p:font typeface="Now" pitchFamily="2" charset="77"/>
      <p:regular r:id="rId44"/>
    </p:embeddedFont>
    <p:embeddedFont>
      <p:font typeface="Now Bold" pitchFamily="2" charset="77"/>
      <p:regular r:id="rId45"/>
      <p:bold r:id="rId46"/>
    </p:embeddedFont>
  </p:embeddedFontLst>
  <p:custDataLst>
    <p:tags r:id="rId4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81C8D3"/>
    <a:srgbClr val="C0504D"/>
    <a:srgbClr val="6ABFD3"/>
    <a:srgbClr val="7FACD3"/>
    <a:srgbClr val="8AAAE3"/>
    <a:srgbClr val="E6B565"/>
    <a:srgbClr val="D9AB60"/>
    <a:srgbClr val="D9CA7B"/>
    <a:srgbClr val="FFC8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A1A878-BA29-572A-6775-33945673AECF}" v="116" dt="2023-10-17T09:15:14.8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87" autoAdjust="0"/>
    <p:restoredTop sz="78160" autoAdjust="0"/>
  </p:normalViewPr>
  <p:slideViewPr>
    <p:cSldViewPr>
      <p:cViewPr>
        <p:scale>
          <a:sx n="100" d="100"/>
          <a:sy n="100" d="100"/>
        </p:scale>
        <p:origin x="-544" y="-1032"/>
      </p:cViewPr>
      <p:guideLst>
        <p:guide orient="horz" pos="2160"/>
        <p:guide pos="2880"/>
      </p:guideLst>
    </p:cSldViewPr>
  </p:slideViewPr>
  <p:outlineViewPr>
    <p:cViewPr>
      <p:scale>
        <a:sx n="33" d="100"/>
        <a:sy n="33" d="100"/>
      </p:scale>
      <p:origin x="0" y="0"/>
    </p:cViewPr>
  </p:outlineViewPr>
  <p:notesTextViewPr>
    <p:cViewPr>
      <p:scale>
        <a:sx n="190" d="100"/>
        <a:sy n="190" d="100"/>
      </p:scale>
      <p:origin x="0" y="0"/>
    </p:cViewPr>
  </p:notesTextViewPr>
  <p:notesViewPr>
    <p:cSldViewPr>
      <p:cViewPr varScale="1">
        <p:scale>
          <a:sx n="82" d="100"/>
          <a:sy n="82" d="100"/>
        </p:scale>
        <p:origin x="399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8.fntdata"/><Relationship Id="rId21" Type="http://schemas.openxmlformats.org/officeDocument/2006/relationships/slide" Target="slides/slide17.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ags" Target="tags/tag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6.xml"/><Relationship Id="rId41"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5.fntdata"/><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a Isabel Spínola E Silva" userId="S::zbc283@ku.dk::ba5000cd-55e1-4b11-ab9b-9a1c49cf6f11" providerId="AD" clId="Web-{66A1A878-BA29-572A-6775-33945673AECF}"/>
    <pc:docChg chg="modSld">
      <pc:chgData name="Rita Isabel Spínola E Silva" userId="S::zbc283@ku.dk::ba5000cd-55e1-4b11-ab9b-9a1c49cf6f11" providerId="AD" clId="Web-{66A1A878-BA29-572A-6775-33945673AECF}" dt="2023-10-17T09:15:10.187" v="68" actId="20577"/>
      <pc:docMkLst>
        <pc:docMk/>
      </pc:docMkLst>
      <pc:sldChg chg="modSp">
        <pc:chgData name="Rita Isabel Spínola E Silva" userId="S::zbc283@ku.dk::ba5000cd-55e1-4b11-ab9b-9a1c49cf6f11" providerId="AD" clId="Web-{66A1A878-BA29-572A-6775-33945673AECF}" dt="2023-10-17T09:02:55.240" v="17" actId="20577"/>
        <pc:sldMkLst>
          <pc:docMk/>
          <pc:sldMk cId="3683176023" sldId="351"/>
        </pc:sldMkLst>
        <pc:spChg chg="mod">
          <ac:chgData name="Rita Isabel Spínola E Silva" userId="S::zbc283@ku.dk::ba5000cd-55e1-4b11-ab9b-9a1c49cf6f11" providerId="AD" clId="Web-{66A1A878-BA29-572A-6775-33945673AECF}" dt="2023-10-17T09:02:55.240" v="17" actId="20577"/>
          <ac:spMkLst>
            <pc:docMk/>
            <pc:sldMk cId="3683176023" sldId="351"/>
            <ac:spMk id="2" creationId="{F5FC4DD1-F21C-4C38-9C4F-5F86D04CF90F}"/>
          </ac:spMkLst>
        </pc:spChg>
      </pc:sldChg>
      <pc:sldChg chg="modSp">
        <pc:chgData name="Rita Isabel Spínola E Silva" userId="S::zbc283@ku.dk::ba5000cd-55e1-4b11-ab9b-9a1c49cf6f11" providerId="AD" clId="Web-{66A1A878-BA29-572A-6775-33945673AECF}" dt="2023-10-17T09:06:06.543" v="26" actId="20577"/>
        <pc:sldMkLst>
          <pc:docMk/>
          <pc:sldMk cId="2873190781" sldId="6011"/>
        </pc:sldMkLst>
        <pc:spChg chg="mod">
          <ac:chgData name="Rita Isabel Spínola E Silva" userId="S::zbc283@ku.dk::ba5000cd-55e1-4b11-ab9b-9a1c49cf6f11" providerId="AD" clId="Web-{66A1A878-BA29-572A-6775-33945673AECF}" dt="2023-10-17T09:06:06.543" v="26" actId="20577"/>
          <ac:spMkLst>
            <pc:docMk/>
            <pc:sldMk cId="2873190781" sldId="6011"/>
            <ac:spMk id="7" creationId="{00000000-0000-0000-0000-000000000000}"/>
          </ac:spMkLst>
        </pc:spChg>
      </pc:sldChg>
      <pc:sldChg chg="modSp">
        <pc:chgData name="Rita Isabel Spínola E Silva" userId="S::zbc283@ku.dk::ba5000cd-55e1-4b11-ab9b-9a1c49cf6f11" providerId="AD" clId="Web-{66A1A878-BA29-572A-6775-33945673AECF}" dt="2023-10-17T09:08:03.813" v="32" actId="20577"/>
        <pc:sldMkLst>
          <pc:docMk/>
          <pc:sldMk cId="2731552594" sldId="6012"/>
        </pc:sldMkLst>
        <pc:spChg chg="mod">
          <ac:chgData name="Rita Isabel Spínola E Silva" userId="S::zbc283@ku.dk::ba5000cd-55e1-4b11-ab9b-9a1c49cf6f11" providerId="AD" clId="Web-{66A1A878-BA29-572A-6775-33945673AECF}" dt="2023-10-17T09:07:22.921" v="29" actId="14100"/>
          <ac:spMkLst>
            <pc:docMk/>
            <pc:sldMk cId="2731552594" sldId="6012"/>
            <ac:spMk id="12" creationId="{89DB7846-A625-0D79-B25D-DA3623EB97EE}"/>
          </ac:spMkLst>
        </pc:spChg>
        <pc:spChg chg="mod">
          <ac:chgData name="Rita Isabel Spínola E Silva" userId="S::zbc283@ku.dk::ba5000cd-55e1-4b11-ab9b-9a1c49cf6f11" providerId="AD" clId="Web-{66A1A878-BA29-572A-6775-33945673AECF}" dt="2023-10-17T09:08:03.813" v="32" actId="20577"/>
          <ac:spMkLst>
            <pc:docMk/>
            <pc:sldMk cId="2731552594" sldId="6012"/>
            <ac:spMk id="16" creationId="{7AC84020-5AF8-9CFE-9F62-C2C579BF2A64}"/>
          </ac:spMkLst>
        </pc:spChg>
      </pc:sldChg>
      <pc:sldChg chg="modSp">
        <pc:chgData name="Rita Isabel Spínola E Silva" userId="S::zbc283@ku.dk::ba5000cd-55e1-4b11-ab9b-9a1c49cf6f11" providerId="AD" clId="Web-{66A1A878-BA29-572A-6775-33945673AECF}" dt="2023-10-17T09:11:17.148" v="53" actId="20577"/>
        <pc:sldMkLst>
          <pc:docMk/>
          <pc:sldMk cId="3917320747" sldId="6014"/>
        </pc:sldMkLst>
        <pc:spChg chg="mod">
          <ac:chgData name="Rita Isabel Spínola E Silva" userId="S::zbc283@ku.dk::ba5000cd-55e1-4b11-ab9b-9a1c49cf6f11" providerId="AD" clId="Web-{66A1A878-BA29-572A-6775-33945673AECF}" dt="2023-10-17T09:11:17.148" v="53" actId="20577"/>
          <ac:spMkLst>
            <pc:docMk/>
            <pc:sldMk cId="3917320747" sldId="6014"/>
            <ac:spMk id="7" creationId="{00000000-0000-0000-0000-000000000000}"/>
          </ac:spMkLst>
        </pc:spChg>
      </pc:sldChg>
      <pc:sldChg chg="modSp">
        <pc:chgData name="Rita Isabel Spínola E Silva" userId="S::zbc283@ku.dk::ba5000cd-55e1-4b11-ab9b-9a1c49cf6f11" providerId="AD" clId="Web-{66A1A878-BA29-572A-6775-33945673AECF}" dt="2023-10-17T09:05:25.104" v="24" actId="14100"/>
        <pc:sldMkLst>
          <pc:docMk/>
          <pc:sldMk cId="3713747495" sldId="6025"/>
        </pc:sldMkLst>
        <pc:spChg chg="mod">
          <ac:chgData name="Rita Isabel Spínola E Silva" userId="S::zbc283@ku.dk::ba5000cd-55e1-4b11-ab9b-9a1c49cf6f11" providerId="AD" clId="Web-{66A1A878-BA29-572A-6775-33945673AECF}" dt="2023-10-17T09:05:25.104" v="24" actId="14100"/>
          <ac:spMkLst>
            <pc:docMk/>
            <pc:sldMk cId="3713747495" sldId="6025"/>
            <ac:spMk id="2" creationId="{F5FC4DD1-F21C-4C38-9C4F-5F86D04CF90F}"/>
          </ac:spMkLst>
        </pc:spChg>
      </pc:sldChg>
      <pc:sldChg chg="modSp">
        <pc:chgData name="Rita Isabel Spínola E Silva" userId="S::zbc283@ku.dk::ba5000cd-55e1-4b11-ab9b-9a1c49cf6f11" providerId="AD" clId="Web-{66A1A878-BA29-572A-6775-33945673AECF}" dt="2023-10-17T09:15:10.187" v="68" actId="20577"/>
        <pc:sldMkLst>
          <pc:docMk/>
          <pc:sldMk cId="2698637298" sldId="6028"/>
        </pc:sldMkLst>
        <pc:spChg chg="mod">
          <ac:chgData name="Rita Isabel Spínola E Silva" userId="S::zbc283@ku.dk::ba5000cd-55e1-4b11-ab9b-9a1c49cf6f11" providerId="AD" clId="Web-{66A1A878-BA29-572A-6775-33945673AECF}" dt="2023-10-17T09:15:10.187" v="68" actId="20577"/>
          <ac:spMkLst>
            <pc:docMk/>
            <pc:sldMk cId="2698637298" sldId="6028"/>
            <ac:spMk id="2" creationId="{F5FC4DD1-F21C-4C38-9C4F-5F86D04CF90F}"/>
          </ac:spMkLst>
        </pc:spChg>
      </pc:sldChg>
    </pc:docChg>
  </pc:docChgLst>
</pc:chgInfo>
</file>

<file path=ppt/media/hdphoto1.wdp>
</file>

<file path=ppt/media/hdphoto2.wdp>
</file>

<file path=ppt/media/image1.pn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png>
</file>

<file path=ppt/media/image19.svg>
</file>

<file path=ppt/media/image2.svg>
</file>

<file path=ppt/media/image20.png>
</file>

<file path=ppt/media/image21.svg>
</file>

<file path=ppt/media/image22.png>
</file>

<file path=ppt/media/image23.jpg>
</file>

<file path=ppt/media/image24.png>
</file>

<file path=ppt/media/image25.svg>
</file>

<file path=ppt/media/image26.jpe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jpg>
</file>

<file path=ppt/media/image35.jpg>
</file>

<file path=ppt/media/image36.png>
</file>

<file path=ppt/media/image37.png>
</file>

<file path=ppt/media/image38.png>
</file>

<file path=ppt/media/image39.jpg>
</file>

<file path=ppt/media/image4.png>
</file>

<file path=ppt/media/image40.svg>
</file>

<file path=ppt/media/image41.png>
</file>

<file path=ppt/media/image42.png>
</file>

<file path=ppt/media/image43.svg>
</file>

<file path=ppt/media/image44.png>
</file>

<file path=ppt/media/image45.png>
</file>

<file path=ppt/media/image46.png>
</file>

<file path=ppt/media/image47.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27.11.2023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GB" dirty="0"/>
              <a:t> b</a:t>
            </a:r>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15229151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3048891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dirty="0">
                <a:latin typeface="Montserrat" panose="00000500000000000000" pitchFamily="2" charset="0"/>
              </a:rPr>
              <a:t>Overfitting linear regression picture</a:t>
            </a:r>
          </a:p>
          <a:p>
            <a:endParaRPr lang="en-US" sz="1200" dirty="0">
              <a:latin typeface="Montserrat" panose="00000500000000000000" pitchFamily="2" charset="0"/>
            </a:endParaRPr>
          </a:p>
          <a:p>
            <a:endParaRPr lang="en-US" sz="1200" dirty="0">
              <a:latin typeface="Montserrat" panose="00000500000000000000" pitchFamily="2" charset="0"/>
            </a:endParaRPr>
          </a:p>
          <a:p>
            <a:r>
              <a:rPr lang="en-US" sz="1200" dirty="0">
                <a:latin typeface="Montserrat" panose="00000500000000000000" pitchFamily="2" charset="0"/>
              </a:rPr>
              <a:t>Why is the middle one better? Explain</a:t>
            </a:r>
          </a:p>
          <a:p>
            <a:endParaRPr lang="en-US" sz="1200" dirty="0">
              <a:latin typeface="Montserrat" panose="00000500000000000000" pitchFamily="2" charset="0"/>
            </a:endParaRPr>
          </a:p>
          <a:p>
            <a:r>
              <a:rPr lang="en-US" sz="1200" dirty="0">
                <a:latin typeface="Montserrat" panose="00000500000000000000" pitchFamily="2" charset="0"/>
              </a:rPr>
              <a:t>What is the problem with having many parameters?</a:t>
            </a:r>
          </a:p>
          <a:p>
            <a:endParaRPr lang="en-US" sz="1200" dirty="0">
              <a:latin typeface="Montserrat" panose="00000500000000000000" pitchFamily="2" charset="0"/>
            </a:endParaRPr>
          </a:p>
          <a:p>
            <a:r>
              <a:rPr lang="en-US" sz="1200" dirty="0">
                <a:latin typeface="Montserrat" panose="00000500000000000000" pitchFamily="2" charset="0"/>
              </a:rPr>
              <a:t>(What do the parameters mean? (reaction rate)) </a:t>
            </a:r>
          </a:p>
          <a:p>
            <a:endParaRPr lang="en-US" sz="1200" dirty="0">
              <a:latin typeface="Montserrat" panose="00000500000000000000" pitchFamily="2" charset="0"/>
            </a:endParaRPr>
          </a:p>
          <a:p>
            <a:r>
              <a:rPr lang="en-US" sz="1200" dirty="0">
                <a:latin typeface="Montserrat" panose="00000500000000000000" pitchFamily="2" charset="0"/>
              </a:rPr>
              <a:t>Discussion:</a:t>
            </a:r>
          </a:p>
          <a:p>
            <a:endParaRPr lang="en-US" sz="1200" dirty="0">
              <a:latin typeface="Montserrat" panose="00000500000000000000" pitchFamily="2" charset="0"/>
            </a:endParaRPr>
          </a:p>
          <a:p>
            <a:r>
              <a:rPr lang="en-US" sz="1200" dirty="0">
                <a:latin typeface="Montserrat" panose="00000500000000000000" pitchFamily="2" charset="0"/>
              </a:rPr>
              <a:t>How would be your error term for regression with two data points, large or small? </a:t>
            </a:r>
            <a:endParaRPr lang="en-GB" sz="1200" dirty="0">
              <a:latin typeface="Montserrat" panose="00000500000000000000" pitchFamily="2" charset="0"/>
            </a:endParaRPr>
          </a:p>
          <a:p>
            <a:pPr algn="ctr"/>
            <a:endParaRPr lang="en-US" sz="1200" b="1" dirty="0">
              <a:latin typeface="Montserrat" panose="00000500000000000000" pitchFamily="2" charset="0"/>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11</a:t>
            </a:fld>
            <a:endParaRPr lang="cs-CZ"/>
          </a:p>
        </p:txBody>
      </p:sp>
    </p:spTree>
    <p:extLst>
      <p:ext uri="{BB962C8B-B14F-4D97-AF65-F5344CB8AC3E}">
        <p14:creationId xmlns:p14="http://schemas.microsoft.com/office/powerpoint/2010/main" val="37005436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Output reflects input -&gt; poor quality data results in poor performance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404040"/>
                </a:solidFill>
                <a:latin typeface="Montserrat" panose="00000500000000000000" pitchFamily="2" charset="0"/>
              </a:rPr>
              <a:t>Rarely are both models and data free of biases.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404040"/>
              </a:solidFill>
              <a:latin typeface="Montserrat" panose="00000500000000000000" pitchFamily="2" charset="0"/>
            </a:endParaRPr>
          </a:p>
          <a:p>
            <a:r>
              <a:rPr lang="en-US" dirty="0"/>
              <a:t>Bias is different from accuracy. It is a skew in the data cause by collection or processing. Generally the term error refers to the outcome and the term bias refers to the process. (https://en.wikipedia.org/wiki/Bias_(statistics) )</a:t>
            </a:r>
          </a:p>
          <a:p>
            <a:endParaRPr lang="en-US" dirty="0"/>
          </a:p>
          <a:p>
            <a:r>
              <a:rPr lang="en-US" dirty="0"/>
              <a:t>Other examples: </a:t>
            </a:r>
          </a:p>
          <a:p>
            <a:r>
              <a:rPr lang="en-US" dirty="0"/>
              <a:t>If all photos of malignant melanoma have a ruler in them and the normal skin spot photos do not</a:t>
            </a:r>
          </a:p>
          <a:p>
            <a:endParaRPr lang="en-US" dirty="0"/>
          </a:p>
          <a:p>
            <a:r>
              <a:rPr lang="en-US" dirty="0"/>
              <a:t>Bias:</a:t>
            </a:r>
          </a:p>
          <a:p>
            <a:pPr marL="171450" indent="-171450">
              <a:buFontTx/>
              <a:buChar char="-"/>
            </a:pPr>
            <a:r>
              <a:rPr lang="en-US" dirty="0"/>
              <a:t>does data include elements that the model should be ignorant of?</a:t>
            </a:r>
          </a:p>
          <a:p>
            <a:pPr marL="171450" indent="-171450">
              <a:buFontTx/>
              <a:buChar char="-"/>
            </a:pPr>
            <a:r>
              <a:rPr lang="en-US" dirty="0"/>
              <a:t>The way training is set-up (objective function)</a:t>
            </a:r>
          </a:p>
          <a:p>
            <a:pPr marL="171450" indent="-171450">
              <a:buFontTx/>
              <a:buChar char="-"/>
            </a:pPr>
            <a:r>
              <a:rPr lang="en-US" dirty="0"/>
              <a:t>The way the model is set-up (parameters, design choices) -&gt; algorithmic bias</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12</a:t>
            </a:fld>
            <a:endParaRPr lang="cs-CZ"/>
          </a:p>
        </p:txBody>
      </p:sp>
    </p:spTree>
    <p:extLst>
      <p:ext uri="{BB962C8B-B14F-4D97-AF65-F5344CB8AC3E}">
        <p14:creationId xmlns:p14="http://schemas.microsoft.com/office/powerpoint/2010/main" val="33139139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r>
              <a:rPr lang="en-US" dirty="0"/>
              <a:t>What kind of data types do you and your collaborators work with? </a:t>
            </a:r>
          </a:p>
          <a:p>
            <a:r>
              <a:rPr lang="en-US" dirty="0"/>
              <a:t>What would you like to work with?</a:t>
            </a:r>
          </a:p>
          <a:p>
            <a:endParaRPr lang="en-US" dirty="0"/>
          </a:p>
          <a:p>
            <a:r>
              <a:rPr lang="en-US" dirty="0"/>
              <a:t>Which of the roles we have introduced do you see yourself in? </a:t>
            </a:r>
          </a:p>
          <a:p>
            <a:r>
              <a:rPr lang="en-US" dirty="0"/>
              <a:t>Do you have people in your group or among your collaborators to fill the other roles? If not, what are alternatives?</a:t>
            </a:r>
          </a:p>
        </p:txBody>
      </p:sp>
      <p:sp>
        <p:nvSpPr>
          <p:cNvPr id="4" name="Slide Number Placeholder 3"/>
          <p:cNvSpPr>
            <a:spLocks noGrp="1"/>
          </p:cNvSpPr>
          <p:nvPr>
            <p:ph type="sldNum" sz="quarter" idx="5"/>
          </p:nvPr>
        </p:nvSpPr>
        <p:spPr/>
        <p:txBody>
          <a:bodyPr/>
          <a:lstStyle/>
          <a:p>
            <a:fld id="{871B2431-D351-4C6E-A3CF-9DFAC0E3E050}" type="slidenum">
              <a:rPr lang="cs-CZ" smtClean="0"/>
              <a:t>13</a:t>
            </a:fld>
            <a:endParaRPr lang="cs-CZ"/>
          </a:p>
        </p:txBody>
      </p:sp>
    </p:spTree>
    <p:extLst>
      <p:ext uri="{BB962C8B-B14F-4D97-AF65-F5344CB8AC3E}">
        <p14:creationId xmlns:p14="http://schemas.microsoft.com/office/powerpoint/2010/main" val="12685976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hypo test + pred -&gt; can interpret results directly.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hypothesis testing the meaning is mainly answering our question.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Is birthweight sig. different between mothers who smoke and non-smokers, yes or 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Parameters have a meaning, i.e. slope and intercept in a regression model.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our model is average live expectancy (y) VS cigarettes smoked (x) then the intercept is the life expectancy at 0 cigarettes and the slope is how much life expectancy decreases for one unit of cigarette smoking.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Though the intercept sometimes doesn’t have real life meaning (if x cannot meaningfully be 0, the y-intercept has no useful interpretation).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Example: birth weight ~ mother’s weight + smoking + mother’s age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Coefficients tell us which of these have the largest influence and we can test whether we should drop (not consider) one or several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 random forest the feature importance takes the roll of the </a:t>
            </a:r>
            <a:r>
              <a:rPr lang="en-US" dirty="0" err="1"/>
              <a:t>coeff</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model performance is bad that means we cannot answer our question/build a good predictor with the data we have which is also an insight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14</a:t>
            </a:fld>
            <a:endParaRPr lang="cs-CZ"/>
          </a:p>
        </p:txBody>
      </p:sp>
    </p:spTree>
    <p:extLst>
      <p:ext uri="{BB962C8B-B14F-4D97-AF65-F5344CB8AC3E}">
        <p14:creationId xmlns:p14="http://schemas.microsoft.com/office/powerpoint/2010/main" val="35845527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Clustering: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404040"/>
                </a:solidFill>
                <a:latin typeface="Montserrat" panose="00000500000000000000" pitchFamily="2" charset="0"/>
              </a:rPr>
              <a:t>- Cannot evaluate performance without ground truth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it’s black box models: many parameters and non-linearity, for example neural network, </a:t>
            </a:r>
            <a:r>
              <a:rPr lang="en-US" dirty="0" err="1"/>
              <a:t>tSNE</a:t>
            </a:r>
            <a:r>
              <a:rPr lang="en-US" dirty="0"/>
              <a:t>, its more difficult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Cannot directly interpret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Very difficult to know why the model gives a certain answer (why is this skin spot cancerous?) and therefore we do not understand what the model has learned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Performance is good, insights are few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do results from clustering mean?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don’t have ground truth so we can’t eval performance as in supervised learning.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guess we have learned something about the structure of the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we did </a:t>
            </a:r>
            <a:r>
              <a:rPr lang="en-US" dirty="0" err="1"/>
              <a:t>kmeans</a:t>
            </a:r>
            <a:r>
              <a:rPr lang="en-US" dirty="0"/>
              <a:t> we may discover the ideal number of clusters using the elbow method: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Different measures to describe “how much are the points in a certain cluster more similar between themself than with the points in different clusters?”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measures, also called clustering evaluation techniques, are: silhouette score, </a:t>
            </a:r>
            <a:r>
              <a:rPr lang="en-US" dirty="0" err="1"/>
              <a:t>calinski</a:t>
            </a:r>
            <a:r>
              <a:rPr lang="en-US" dirty="0"/>
              <a:t> </a:t>
            </a:r>
            <a:r>
              <a:rPr lang="en-US" dirty="0" err="1"/>
              <a:t>harabasz</a:t>
            </a:r>
            <a:r>
              <a:rPr lang="en-US" dirty="0"/>
              <a:t> score, </a:t>
            </a:r>
            <a:r>
              <a:rPr lang="en-US" dirty="0" err="1"/>
              <a:t>davies</a:t>
            </a:r>
            <a:r>
              <a:rPr lang="en-US" dirty="0"/>
              <a:t> </a:t>
            </a:r>
            <a:r>
              <a:rPr lang="en-US" dirty="0" err="1"/>
              <a:t>bouldin</a:t>
            </a:r>
            <a:r>
              <a:rPr lang="en-US" dirty="0"/>
              <a:t> score. There may be others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We use this to score the goodness/usefulness of the clustering and pick the number of clusters with the highest measure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15</a:t>
            </a:fld>
            <a:endParaRPr lang="cs-CZ"/>
          </a:p>
        </p:txBody>
      </p:sp>
    </p:spTree>
    <p:extLst>
      <p:ext uri="{BB962C8B-B14F-4D97-AF65-F5344CB8AC3E}">
        <p14:creationId xmlns:p14="http://schemas.microsoft.com/office/powerpoint/2010/main" val="19352142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Predictive power of A over/towards B does not mean that A causes B. </a:t>
            </a:r>
          </a:p>
          <a:p>
            <a:endParaRPr lang="en-US" dirty="0"/>
          </a:p>
          <a:p>
            <a:r>
              <a:rPr lang="en-US" dirty="0"/>
              <a:t>Add example</a:t>
            </a:r>
          </a:p>
          <a:p>
            <a:r>
              <a:rPr lang="en-US" dirty="0"/>
              <a:t>Example: </a:t>
            </a:r>
          </a:p>
          <a:p>
            <a:r>
              <a:rPr lang="en-US" dirty="0"/>
              <a:t>We know now that smoking increases risk of heart disease as well as cancer. </a:t>
            </a:r>
          </a:p>
          <a:p>
            <a:r>
              <a:rPr lang="en-US" dirty="0"/>
              <a:t>If we did not know, we might find an association between heart disease and cancer. However, treating heart disease does not reduce cancer rates because heart disease does not cause cancer. They are both caused by another, underlying problem/property.</a:t>
            </a:r>
          </a:p>
          <a:p>
            <a:r>
              <a:rPr lang="en-US" dirty="0"/>
              <a:t>Therefore, mode of action is important to causality. How does A cause B and does that makes sense in the framework of known biology? </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16</a:t>
            </a:fld>
            <a:endParaRPr lang="cs-CZ"/>
          </a:p>
        </p:txBody>
      </p:sp>
    </p:spTree>
    <p:extLst>
      <p:ext uri="{BB962C8B-B14F-4D97-AF65-F5344CB8AC3E}">
        <p14:creationId xmlns:p14="http://schemas.microsoft.com/office/powerpoint/2010/main" val="2263518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r>
              <a:rPr lang="en-US" dirty="0"/>
              <a:t>Domain expert -&gt; do these results make sense?</a:t>
            </a:r>
          </a:p>
          <a:p>
            <a:endParaRPr lang="en-US" dirty="0"/>
          </a:p>
          <a:p>
            <a:r>
              <a:rPr lang="en-US" dirty="0"/>
              <a:t>Researchers are always interested in causality</a:t>
            </a:r>
          </a:p>
          <a:p>
            <a:r>
              <a:rPr lang="en-US" dirty="0"/>
              <a:t>However only recently have these kinds of questions even become available in a stats framework with the advent of causal inference</a:t>
            </a:r>
          </a:p>
          <a:p>
            <a:r>
              <a:rPr lang="en-US" dirty="0"/>
              <a:t>Must propose Mode of action for causality (how does A cause b), rooted in biology/domain knowledge -&gt; domain expert </a:t>
            </a:r>
          </a:p>
          <a:p>
            <a:endParaRPr lang="en-US" dirty="0"/>
          </a:p>
          <a:p>
            <a:r>
              <a:rPr lang="en-US" dirty="0"/>
              <a:t>Gene expression -&gt; interpretability?</a:t>
            </a:r>
          </a:p>
          <a:p>
            <a:endParaRPr lang="en-US" sz="1200" dirty="0">
              <a:solidFill>
                <a:srgbClr val="404040"/>
              </a:solidFill>
              <a:latin typeface="Montserrat" panose="00000500000000000000" pitchFamily="2" charset="0"/>
            </a:endParaRPr>
          </a:p>
          <a:p>
            <a:r>
              <a:rPr lang="en-US" sz="1200" dirty="0">
                <a:solidFill>
                  <a:srgbClr val="404040"/>
                </a:solidFill>
                <a:latin typeface="Montserrat" panose="00000500000000000000" pitchFamily="2" charset="0"/>
              </a:rPr>
              <a:t>From a practical point of view, </a:t>
            </a:r>
            <a:r>
              <a:rPr lang="en-US" sz="1200" b="1" dirty="0">
                <a:solidFill>
                  <a:srgbClr val="404040"/>
                </a:solidFill>
                <a:latin typeface="Montserrat" panose="00000500000000000000" pitchFamily="2" charset="0"/>
              </a:rPr>
              <a:t>mode of action </a:t>
            </a:r>
            <a:r>
              <a:rPr lang="en-US" sz="1200" dirty="0">
                <a:solidFill>
                  <a:srgbClr val="404040"/>
                </a:solidFill>
                <a:latin typeface="Montserrat" panose="00000500000000000000" pitchFamily="2" charset="0"/>
              </a:rPr>
              <a:t>is vital. If A causes B, how so? And does that make sense in the framework of existing domain knowledge?  -&gt; Domain experts</a:t>
            </a:r>
          </a:p>
          <a:p>
            <a:endParaRPr lang="en-US" sz="1200" dirty="0">
              <a:solidFill>
                <a:srgbClr val="404040"/>
              </a:solidFill>
              <a:latin typeface="Montserrat" panose="00000500000000000000" pitchFamily="2" charset="0"/>
            </a:endParaRPr>
          </a:p>
          <a:p>
            <a:r>
              <a:rPr lang="en-US" sz="1200" dirty="0">
                <a:solidFill>
                  <a:srgbClr val="404040"/>
                </a:solidFill>
                <a:latin typeface="Montserrat" panose="00000500000000000000" pitchFamily="2" charset="0"/>
              </a:rPr>
              <a:t>Afterwards, new experiments must be devised to confirm or deny the hypothesis that A causes B. -&gt; I thought you cannot prove that? Well, not without intervention data</a:t>
            </a:r>
          </a:p>
          <a:p>
            <a:r>
              <a:rPr lang="en-US" dirty="0"/>
              <a:t>How was it proven that smoking causes cancer? Is mode of action enough? Mouse model? Cell culture?</a:t>
            </a:r>
          </a:p>
          <a:p>
            <a:r>
              <a:rPr lang="en-US" dirty="0"/>
              <a:t>Well, this is a bit a special case since people haven’t always smoked so the rise of cigarettes and of lung cancer coincided suspiciously. In a way, cigs are an ‘intervention’ in statistical language that is like to produce the cancer outcome. </a:t>
            </a:r>
          </a:p>
          <a:p>
            <a:endParaRPr lang="en-US" dirty="0"/>
          </a:p>
          <a:p>
            <a:r>
              <a:rPr lang="en-US" dirty="0"/>
              <a:t>-&gt; so </a:t>
            </a:r>
            <a:r>
              <a:rPr lang="en-US" dirty="0" err="1"/>
              <a:t>whats</a:t>
            </a:r>
            <a:r>
              <a:rPr lang="en-US" dirty="0"/>
              <a:t> the difference to the idea that cell phones cause cancer? Those two rates also increased at the same time! </a:t>
            </a:r>
          </a:p>
          <a:p>
            <a:endParaRPr lang="en-US" dirty="0"/>
          </a:p>
          <a:p>
            <a:r>
              <a:rPr lang="en-US" dirty="0"/>
              <a:t>The population study was the indication which was later confirmed in animal experiments and by histology (looking at cells from smokers), though this is again not direct evidence</a:t>
            </a:r>
          </a:p>
          <a:p>
            <a:r>
              <a:rPr lang="en-US" dirty="0"/>
              <a:t>There was also a convergence from different lines of inquiry </a:t>
            </a:r>
          </a:p>
          <a:p>
            <a:r>
              <a:rPr lang="en-US" dirty="0"/>
              <a:t>Though if people with damage in the pulmonary cilia are more likely to smoke and also more likely to get cancer you would get the same result.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404040"/>
                </a:solidFill>
                <a:latin typeface="Montserrat" panose="00000500000000000000" pitchFamily="2" charset="0"/>
              </a:rPr>
              <a:t>Afterwards, new experiments must be devised to confirm or deny the hypothesis that A causes B. -&gt; convergent evidence from different lines of inquiry, trying to eliminate spurious correlations. </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17354762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27274648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19</a:t>
            </a:fld>
            <a:endParaRPr lang="cs-CZ"/>
          </a:p>
        </p:txBody>
      </p:sp>
    </p:spTree>
    <p:extLst>
      <p:ext uri="{BB962C8B-B14F-4D97-AF65-F5344CB8AC3E}">
        <p14:creationId xmlns:p14="http://schemas.microsoft.com/office/powerpoint/2010/main" val="1612948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1900238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20</a:t>
            </a:fld>
            <a:endParaRPr lang="cs-CZ"/>
          </a:p>
        </p:txBody>
      </p:sp>
    </p:spTree>
    <p:extLst>
      <p:ext uri="{BB962C8B-B14F-4D97-AF65-F5344CB8AC3E}">
        <p14:creationId xmlns:p14="http://schemas.microsoft.com/office/powerpoint/2010/main" val="21409818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21</a:t>
            </a:fld>
            <a:endParaRPr lang="cs-CZ"/>
          </a:p>
        </p:txBody>
      </p:sp>
    </p:spTree>
    <p:extLst>
      <p:ext uri="{BB962C8B-B14F-4D97-AF65-F5344CB8AC3E}">
        <p14:creationId xmlns:p14="http://schemas.microsoft.com/office/powerpoint/2010/main" val="19002381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9704311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ontserrat" pitchFamily="2" charset="77"/>
                <a:cs typeface="Futura Condensed Medium" panose="020B0602020204020303" pitchFamily="34" charset="-79"/>
              </a:rPr>
              <a:t>Started in 2019</a:t>
            </a:r>
            <a:r>
              <a:rPr lang="en-GB" sz="1200" dirty="0">
                <a:latin typeface="Montserrat" pitchFamily="2" charset="77"/>
                <a:cs typeface="Futura Condensed Medium" panose="020B0602020204020303" pitchFamily="34" charset="-79"/>
              </a:rPr>
              <a:t> at SUND by vice dean of education Hans Henrik </a:t>
            </a:r>
            <a:r>
              <a:rPr lang="en-GB" sz="1200" dirty="0" err="1">
                <a:latin typeface="Montserrat" pitchFamily="2" charset="77"/>
                <a:cs typeface="Futura Condensed Medium" panose="020B0602020204020303" pitchFamily="34" charset="-79"/>
              </a:rPr>
              <a:t>Saxild</a:t>
            </a: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Then taken up by KU board of directors and implemented KU wide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err="1">
                <a:latin typeface="Montserrat" pitchFamily="2" charset="77"/>
                <a:cs typeface="Futura Condensed Medium" panose="020B0602020204020303" pitchFamily="34" charset="-79"/>
              </a:rPr>
              <a:t>Sund</a:t>
            </a:r>
            <a:r>
              <a:rPr lang="en-GB" sz="1200" dirty="0">
                <a:latin typeface="Montserrat" pitchFamily="2" charset="77"/>
                <a:cs typeface="Futura Condensed Medium" panose="020B0602020204020303" pitchFamily="34" charset="-79"/>
              </a:rPr>
              <a:t> is 1 year ahead of the rest of the faculties in the process. Some departments and institutes are further in the process than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 5 – 7,5 ECTS can be one or two new, specific courses or DCC can be integrated into existing courses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Future-proof educations at KU by adding digital competences, also in the formal learning objectives and give graduates the skills they need to succeed in research careers as well as the job market</a:t>
            </a:r>
            <a:endParaRPr lang="en-US" sz="1200" dirty="0">
              <a:latin typeface="Montserrat" pitchFamily="2" charset="77"/>
              <a:cs typeface="Futura Condensed Medium" panose="020B0602020204020303" pitchFamily="34" charset="-79"/>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23</a:t>
            </a:fld>
            <a:endParaRPr lang="cs-CZ"/>
          </a:p>
        </p:txBody>
      </p:sp>
    </p:spTree>
    <p:extLst>
      <p:ext uri="{BB962C8B-B14F-4D97-AF65-F5344CB8AC3E}">
        <p14:creationId xmlns:p14="http://schemas.microsoft.com/office/powerpoint/2010/main" val="15590915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514313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dirty="0"/>
              <a:t>Closing thoughts/ discussion:</a:t>
            </a:r>
          </a:p>
          <a:p>
            <a:pPr marL="457200" indent="-457200">
              <a:buFontTx/>
              <a:buChar char="-"/>
            </a:pPr>
            <a:r>
              <a:rPr lang="en-US" sz="1200" dirty="0"/>
              <a:t>What do you take away</a:t>
            </a:r>
          </a:p>
          <a:p>
            <a:pPr marL="457200" indent="-457200">
              <a:buFontTx/>
              <a:buChar char="-"/>
            </a:pPr>
            <a:r>
              <a:rPr lang="en-US" sz="1200" dirty="0"/>
              <a:t>What is your most important take away from today?</a:t>
            </a:r>
          </a:p>
          <a:p>
            <a:pPr marL="457200" indent="-457200">
              <a:buFontTx/>
              <a:buChar char="-"/>
            </a:pPr>
            <a:r>
              <a:rPr lang="en-GB" sz="1200" dirty="0"/>
              <a:t>How does it change your</a:t>
            </a:r>
            <a:r>
              <a:rPr lang="en-US" sz="1200" dirty="0"/>
              <a:t> view on DS?</a:t>
            </a:r>
          </a:p>
          <a:p>
            <a:pPr marL="457200" indent="-457200">
              <a:buFontTx/>
              <a:buChar char="-"/>
            </a:pPr>
            <a:r>
              <a:rPr lang="en-GB" sz="1200" dirty="0"/>
              <a:t>How does it change your teaching</a:t>
            </a:r>
          </a:p>
          <a:p>
            <a:pPr marL="457200" indent="-457200">
              <a:buFontTx/>
              <a:buChar char="-"/>
            </a:pPr>
            <a:r>
              <a:rPr lang="en-GB" sz="1200" dirty="0"/>
              <a:t>How could you incorporate this in your teaching?</a:t>
            </a:r>
          </a:p>
          <a:p>
            <a:pPr marL="457200" indent="-457200">
              <a:buFontTx/>
              <a:buChar char="-"/>
            </a:pPr>
            <a:r>
              <a:rPr lang="en-GB" sz="1200" dirty="0"/>
              <a:t>Is there anything in this workshop that opened your eyes?</a:t>
            </a:r>
          </a:p>
          <a:p>
            <a:endParaRPr lang="en-GB" sz="1200"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25</a:t>
            </a:fld>
            <a:endParaRPr lang="cs-CZ"/>
          </a:p>
        </p:txBody>
      </p:sp>
    </p:spTree>
    <p:extLst>
      <p:ext uri="{BB962C8B-B14F-4D97-AF65-F5344CB8AC3E}">
        <p14:creationId xmlns:p14="http://schemas.microsoft.com/office/powerpoint/2010/main" val="844725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26</a:t>
            </a:fld>
            <a:endParaRPr lang="cs-CZ"/>
          </a:p>
        </p:txBody>
      </p:sp>
    </p:spTree>
    <p:extLst>
      <p:ext uri="{BB962C8B-B14F-4D97-AF65-F5344CB8AC3E}">
        <p14:creationId xmlns:p14="http://schemas.microsoft.com/office/powerpoint/2010/main" val="808398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Every type of model has their own criteria by which we evaluate </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3</a:t>
            </a:fld>
            <a:endParaRPr lang="cs-CZ"/>
          </a:p>
        </p:txBody>
      </p:sp>
    </p:spTree>
    <p:extLst>
      <p:ext uri="{BB962C8B-B14F-4D97-AF65-F5344CB8AC3E}">
        <p14:creationId xmlns:p14="http://schemas.microsoft.com/office/powerpoint/2010/main" val="1890747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RMSE == </a:t>
            </a:r>
            <a:r>
              <a:rPr lang="en-GB" b="1" dirty="0"/>
              <a:t>Root Mean Squared Error</a:t>
            </a:r>
          </a:p>
          <a:p>
            <a:endParaRPr lang="en-US" dirty="0"/>
          </a:p>
          <a:p>
            <a:r>
              <a:rPr lang="en-US" dirty="0"/>
              <a:t>Relevant for models that have parameters you can choose: regression, classification  (not t-test). </a:t>
            </a:r>
          </a:p>
          <a:p>
            <a:endParaRPr lang="en-US" dirty="0"/>
          </a:p>
          <a:p>
            <a:r>
              <a:rPr lang="en-US" dirty="0"/>
              <a:t>The two questions are not the same. </a:t>
            </a:r>
          </a:p>
          <a:p>
            <a:endParaRPr lang="en-US" dirty="0"/>
          </a:p>
          <a:p>
            <a:r>
              <a:rPr lang="en-US" dirty="0"/>
              <a:t>How well does the model fit?</a:t>
            </a:r>
          </a:p>
          <a:p>
            <a:pPr marL="171450" indent="-171450">
              <a:buFontTx/>
              <a:buChar char="-"/>
            </a:pPr>
            <a:r>
              <a:rPr lang="en-US" dirty="0"/>
              <a:t>For regression that could be least squares (distance of data points to fitted line)</a:t>
            </a:r>
          </a:p>
          <a:p>
            <a:pPr marL="171450" indent="-171450">
              <a:buFontTx/>
              <a:buChar char="-"/>
            </a:pPr>
            <a:r>
              <a:rPr lang="en-US" dirty="0"/>
              <a:t>Good model captures underlying trends and characteristics of the data</a:t>
            </a:r>
          </a:p>
          <a:p>
            <a:pPr marL="171450" indent="-171450">
              <a:buFontTx/>
              <a:buChar char="-"/>
            </a:pPr>
            <a:r>
              <a:rPr lang="en-US" sz="1200" dirty="0">
                <a:solidFill>
                  <a:srgbClr val="404040"/>
                </a:solidFill>
                <a:latin typeface="Montserrat" panose="00000500000000000000" pitchFamily="2" charset="0"/>
              </a:rPr>
              <a:t>Can estimate deviations by goodness-of-fit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clustering we can evaluate whether the number of clusters we have chosen is optimal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we did </a:t>
            </a:r>
            <a:r>
              <a:rPr lang="en-US" dirty="0" err="1"/>
              <a:t>kmeans</a:t>
            </a:r>
            <a:r>
              <a:rPr lang="en-US" dirty="0"/>
              <a:t> we may discover the ideal number of clusters using the elbow method: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Different measures to describe “how much are the points in a certain cluster more similar between themself than with the points in different clusters?”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measures, also called clustering evaluation techniques, are: silhouette score, </a:t>
            </a:r>
            <a:r>
              <a:rPr lang="en-US" dirty="0" err="1"/>
              <a:t>calinski</a:t>
            </a:r>
            <a:r>
              <a:rPr lang="en-US" dirty="0"/>
              <a:t> </a:t>
            </a:r>
            <a:r>
              <a:rPr lang="en-US" dirty="0" err="1"/>
              <a:t>harabasz</a:t>
            </a:r>
            <a:r>
              <a:rPr lang="en-US" dirty="0"/>
              <a:t> score, </a:t>
            </a:r>
            <a:r>
              <a:rPr lang="en-US" dirty="0" err="1"/>
              <a:t>davies</a:t>
            </a:r>
            <a:r>
              <a:rPr lang="en-US" dirty="0"/>
              <a:t> </a:t>
            </a:r>
            <a:r>
              <a:rPr lang="en-US" dirty="0" err="1"/>
              <a:t>bouldin</a:t>
            </a:r>
            <a:r>
              <a:rPr lang="en-US" dirty="0"/>
              <a:t> score. There may be others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We use this to score the goodness/usefulness of the clustering and pick the number of clusters with the highest measure</a:t>
            </a:r>
          </a:p>
          <a:p>
            <a:endParaRPr lang="en-US" dirty="0"/>
          </a:p>
          <a:p>
            <a:endParaRPr lang="en-US" dirty="0"/>
          </a:p>
          <a:p>
            <a:r>
              <a:rPr lang="en-US" dirty="0"/>
              <a:t>However, we do not want a perfect fit! Because data always has noise, if the model fits the data too well it will become very poor at doing the actual task (classification) and we get overfitting.</a:t>
            </a:r>
          </a:p>
          <a:p>
            <a:r>
              <a:rPr lang="en-US" dirty="0"/>
              <a:t>Therefore, we evaluate separately how well the model performs on the task. </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17467605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16197753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GB" sz="1000" dirty="0"/>
              <a:t>Precision == the ratio of true positive predictions to the total number of positive predictions made by the model.</a:t>
            </a:r>
          </a:p>
          <a:p>
            <a:endParaRPr lang="en-GB"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000" dirty="0"/>
              <a:t>Specificity == the ratio of true negative predictions to </a:t>
            </a:r>
            <a:r>
              <a:rPr lang="en-GB" sz="1200" dirty="0"/>
              <a:t>the total number of actual negative cases in the data.</a:t>
            </a:r>
            <a:endParaRPr lang="en-GB" sz="1000" dirty="0"/>
          </a:p>
          <a:p>
            <a:endParaRPr lang="en-GB" sz="1000" dirty="0"/>
          </a:p>
          <a:p>
            <a:r>
              <a:rPr lang="en-US" sz="1000" dirty="0"/>
              <a:t>Recall (sensitivity)== </a:t>
            </a:r>
            <a:r>
              <a:rPr lang="en-GB" sz="1200" dirty="0"/>
              <a:t>the ratio of true positive predictions to the total number of actual positive cases in the data.</a:t>
            </a:r>
          </a:p>
          <a:p>
            <a:endParaRPr lang="en-GB" sz="1200" dirty="0"/>
          </a:p>
          <a:p>
            <a:r>
              <a:rPr lang="en-GB" dirty="0"/>
              <a:t>Accuracy == the ratio of correctly predicted cases (both true positives and true negatives) to the total number of cases.</a:t>
            </a:r>
            <a:endParaRPr lang="en-GB" sz="1200" dirty="0"/>
          </a:p>
          <a:p>
            <a:pPr>
              <a:buFont typeface="Arial" panose="020B0604020202020204" pitchFamily="34" charset="0"/>
              <a:buChar char="•"/>
            </a:pPr>
            <a:r>
              <a:rPr lang="en-GB" sz="1200" dirty="0"/>
              <a:t>There is often a trade-off between precision and recall. Increasing one metric may lead to a decrease in the other. It depends on the specific threshold set for the model to classify predictions as positive or negative.</a:t>
            </a:r>
          </a:p>
          <a:p>
            <a:endParaRPr lang="en-GB" sz="1200" b="1" dirty="0"/>
          </a:p>
          <a:p>
            <a:r>
              <a:rPr lang="en-GB" sz="1200" b="1" dirty="0"/>
              <a:t>In the Context of Disease Diagnosis:</a:t>
            </a:r>
            <a:endParaRPr lang="en-GB" sz="1200" dirty="0"/>
          </a:p>
          <a:p>
            <a:pPr>
              <a:buFont typeface="Arial" panose="020B0604020202020204" pitchFamily="34" charset="0"/>
              <a:buChar char="•"/>
            </a:pPr>
            <a:r>
              <a:rPr lang="en-GB" sz="1200" dirty="0"/>
              <a:t>High precision is important when the consequences of a false positive prediction are significant, as it minimizes the chances of unnecessary treatments or interventions.</a:t>
            </a:r>
          </a:p>
          <a:p>
            <a:pPr>
              <a:buFont typeface="Arial" panose="020B0604020202020204" pitchFamily="34" charset="0"/>
              <a:buChar char="•"/>
            </a:pPr>
            <a:endParaRPr lang="en-GB" sz="1200" dirty="0"/>
          </a:p>
          <a:p>
            <a:pPr>
              <a:buFont typeface="Arial" panose="020B0604020202020204" pitchFamily="34" charset="0"/>
              <a:buChar char="•"/>
            </a:pPr>
            <a:r>
              <a:rPr lang="en-GB" sz="1200" dirty="0"/>
              <a:t>High recall is crucial when the consequences of a false negative prediction are severe, as it minimizes the chances of missing actual cases of the disease.</a:t>
            </a:r>
          </a:p>
          <a:p>
            <a:pPr>
              <a:buFont typeface="Arial" panose="020B0604020202020204" pitchFamily="34" charset="0"/>
              <a:buChar char="•"/>
            </a:pPr>
            <a:endParaRPr lang="en-GB" sz="120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1" dirty="0"/>
              <a:t>F1 Score:</a:t>
            </a:r>
            <a:r>
              <a:rPr lang="en-GB" dirty="0"/>
              <a:t> To balance precision and recall, the F1 score, which is the harmonic mean of precision and recall, is often used. F1=2×Precision×RecallPrecision + Recall</a:t>
            </a:r>
            <a:r>
              <a:rPr lang="en-GB" dirty="0">
                <a:effectLst/>
              </a:rPr>
              <a:t>F</a:t>
            </a:r>
            <a:r>
              <a:rPr lang="en-GB" dirty="0"/>
              <a:t>1=</a:t>
            </a:r>
            <a:r>
              <a:rPr lang="en-GB" dirty="0">
                <a:effectLst/>
              </a:rPr>
              <a:t>Precision + Recall2×Precision×Recall</a:t>
            </a:r>
            <a:r>
              <a:rPr lang="en-GB" dirty="0"/>
              <a:t>​</a:t>
            </a:r>
          </a:p>
          <a:p>
            <a:pPr>
              <a:buFont typeface="Arial" panose="020B0604020202020204" pitchFamily="34" charset="0"/>
              <a:buChar char="•"/>
            </a:pPr>
            <a:endParaRPr lang="en-GB" sz="1200" dirty="0"/>
          </a:p>
          <a:p>
            <a:endParaRPr lang="en-US" sz="1000" dirty="0"/>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4807240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In terms of classifiers we always have the trade-off between true-positive and false-positive rates:</a:t>
            </a:r>
          </a:p>
          <a:p>
            <a:pPr marL="171450" indent="-171450">
              <a:buFontTx/>
              <a:buChar char="-"/>
            </a:pPr>
            <a:r>
              <a:rPr lang="en-US" dirty="0"/>
              <a:t>If we want few false positives (people predicted to have cancer though they are healthy), we will also have more false negatives (cancer people predicted to be healthy)</a:t>
            </a:r>
          </a:p>
          <a:p>
            <a:pPr marL="171450" indent="-171450">
              <a:buFontTx/>
              <a:buChar char="-"/>
            </a:pPr>
            <a:r>
              <a:rPr lang="en-US" dirty="0"/>
              <a:t>If we want to miss as few cases as possible, we will have a high amount of false-positives. </a:t>
            </a:r>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191393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gn="ctr"/>
            <a:endParaRPr lang="en-US" sz="1200" b="1" dirty="0">
              <a:latin typeface="Montserrat" panose="00000500000000000000" pitchFamily="2" charset="0"/>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38842851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Relevant for models that have parameters you can choose: regression, classification  (not t-test). </a:t>
            </a:r>
          </a:p>
          <a:p>
            <a:endParaRPr lang="en-US" dirty="0"/>
          </a:p>
          <a:p>
            <a:r>
              <a:rPr lang="en-US" dirty="0"/>
              <a:t>The two questions are not the same. </a:t>
            </a:r>
          </a:p>
          <a:p>
            <a:endParaRPr lang="en-US" dirty="0"/>
          </a:p>
          <a:p>
            <a:r>
              <a:rPr lang="en-US" dirty="0"/>
              <a:t>How well does the model fit?</a:t>
            </a:r>
          </a:p>
          <a:p>
            <a:pPr marL="171450" indent="-171450">
              <a:buFontTx/>
              <a:buChar char="-"/>
            </a:pPr>
            <a:r>
              <a:rPr lang="en-US" dirty="0"/>
              <a:t>Every type of model has their own criteria by which we evaluate </a:t>
            </a:r>
          </a:p>
          <a:p>
            <a:pPr marL="171450" indent="-171450">
              <a:buFontTx/>
              <a:buChar char="-"/>
            </a:pPr>
            <a:r>
              <a:rPr lang="en-US" dirty="0"/>
              <a:t>For regression that could be least squares (distance of data points to fitted line)</a:t>
            </a:r>
          </a:p>
          <a:p>
            <a:pPr marL="171450" indent="-171450">
              <a:buFontTx/>
              <a:buChar char="-"/>
            </a:pPr>
            <a:r>
              <a:rPr lang="en-US" dirty="0"/>
              <a:t>For clustering we can evaluate whether the number of clusters we have chosen is optimal</a:t>
            </a:r>
          </a:p>
          <a:p>
            <a:endParaRPr lang="en-US" dirty="0"/>
          </a:p>
          <a:p>
            <a:r>
              <a:rPr lang="en-US" dirty="0"/>
              <a:t>However, we do not want a perfect fit! Because data always has noise, if the model fits the data too well it will become very poor at doing the actual task (classification) and we get overfitting.</a:t>
            </a:r>
          </a:p>
          <a:p>
            <a:r>
              <a:rPr lang="en-US" dirty="0"/>
              <a:t>Therefore, we evaluate separately how well the model performs on the task. </a:t>
            </a:r>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3633229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11/27/23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3.jpg"/><Relationship Id="rId7" Type="http://schemas.openxmlformats.org/officeDocument/2006/relationships/image" Target="../media/image7.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25.svg"/><Relationship Id="rId4" Type="http://schemas.openxmlformats.org/officeDocument/2006/relationships/image" Target="../media/image24.png"/><Relationship Id="rId9" Type="http://schemas.microsoft.com/office/2007/relationships/hdphoto" Target="../media/hdphoto1.wdp"/></Relationships>
</file>

<file path=ppt/slides/_rels/slide1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8.png"/><Relationship Id="rId7"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10" Type="http://schemas.microsoft.com/office/2007/relationships/hdphoto" Target="../media/hdphoto1.wdp"/><Relationship Id="rId4" Type="http://schemas.openxmlformats.org/officeDocument/2006/relationships/image" Target="../media/image19.svg"/><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6.jpeg"/><Relationship Id="rId7" Type="http://schemas.openxmlformats.org/officeDocument/2006/relationships/image" Target="../media/image28.sv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32.svg"/><Relationship Id="rId5" Type="http://schemas.microsoft.com/office/2007/relationships/hdphoto" Target="../media/hdphoto1.wdp"/><Relationship Id="rId10" Type="http://schemas.openxmlformats.org/officeDocument/2006/relationships/image" Target="../media/image31.png"/><Relationship Id="rId4" Type="http://schemas.openxmlformats.org/officeDocument/2006/relationships/image" Target="../media/image3.png"/><Relationship Id="rId9" Type="http://schemas.openxmlformats.org/officeDocument/2006/relationships/image" Target="../media/image30.svg"/></Relationships>
</file>

<file path=ppt/slides/_rels/slide1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8.png"/><Relationship Id="rId7"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1.svg"/><Relationship Id="rId11" Type="http://schemas.microsoft.com/office/2007/relationships/hdphoto" Target="../media/hdphoto1.wdp"/><Relationship Id="rId5" Type="http://schemas.openxmlformats.org/officeDocument/2006/relationships/image" Target="../media/image20.png"/><Relationship Id="rId10" Type="http://schemas.openxmlformats.org/officeDocument/2006/relationships/image" Target="../media/image3.png"/><Relationship Id="rId4" Type="http://schemas.openxmlformats.org/officeDocument/2006/relationships/image" Target="../media/image19.svg"/><Relationship Id="rId9" Type="http://schemas.openxmlformats.org/officeDocument/2006/relationships/image" Target="../media/image33.png"/></Relationships>
</file>

<file path=ppt/slides/_rels/slide14.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38.pn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39.jpg"/><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0.png"/><Relationship Id="rId7"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40.svg"/><Relationship Id="rId5" Type="http://schemas.openxmlformats.org/officeDocument/2006/relationships/image" Target="../media/image18.png"/><Relationship Id="rId10" Type="http://schemas.microsoft.com/office/2007/relationships/hdphoto" Target="../media/hdphoto1.wdp"/><Relationship Id="rId4" Type="http://schemas.openxmlformats.org/officeDocument/2006/relationships/image" Target="../media/image21.svg"/><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20.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0.png"/><Relationship Id="rId7"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40.svg"/><Relationship Id="rId5" Type="http://schemas.openxmlformats.org/officeDocument/2006/relationships/image" Target="../media/image18.png"/><Relationship Id="rId10" Type="http://schemas.microsoft.com/office/2007/relationships/hdphoto" Target="../media/hdphoto1.wdp"/><Relationship Id="rId4" Type="http://schemas.openxmlformats.org/officeDocument/2006/relationships/image" Target="../media/image21.svg"/><Relationship Id="rId9"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7.svg"/></Relationships>
</file>

<file path=ppt/slides/_rels/slide2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41.png"/><Relationship Id="rId7" Type="http://schemas.openxmlformats.org/officeDocument/2006/relationships/hyperlink" Target="https://towardsdatascience.com/"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hyperlink" Target="https://www.datacamp.com/" TargetMode="External"/><Relationship Id="rId11" Type="http://schemas.openxmlformats.org/officeDocument/2006/relationships/image" Target="../media/image43.svg"/><Relationship Id="rId5" Type="http://schemas.openxmlformats.org/officeDocument/2006/relationships/hyperlink" Target="https://www.codecademy.com/" TargetMode="External"/><Relationship Id="rId10" Type="http://schemas.openxmlformats.org/officeDocument/2006/relationships/image" Target="../media/image42.png"/><Relationship Id="rId4" Type="http://schemas.openxmlformats.org/officeDocument/2006/relationships/hyperlink" Target="https://www.coursera.org/" TargetMode="External"/><Relationship Id="rId9"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png"/><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2.wdp"/></Relationships>
</file>

<file path=ppt/slides/_rels/slide2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8.png"/><Relationship Id="rId7"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10" Type="http://schemas.microsoft.com/office/2007/relationships/hdphoto" Target="../media/hdphoto1.wdp"/><Relationship Id="rId4" Type="http://schemas.openxmlformats.org/officeDocument/2006/relationships/image" Target="../media/image19.svg"/><Relationship Id="rId9"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47.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6.sv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8.png"/><Relationship Id="rId7"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svg"/><Relationship Id="rId11" Type="http://schemas.microsoft.com/office/2007/relationships/hdphoto" Target="../media/hdphoto1.wdp"/><Relationship Id="rId5" Type="http://schemas.openxmlformats.org/officeDocument/2006/relationships/image" Target="../media/image20.png"/><Relationship Id="rId10" Type="http://schemas.openxmlformats.org/officeDocument/2006/relationships/image" Target="../media/image3.png"/><Relationship Id="rId4" Type="http://schemas.openxmlformats.org/officeDocument/2006/relationships/image" Target="../media/image19.sv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8176271" y="-1534200"/>
            <a:ext cx="16622676" cy="11821200"/>
            <a:chOff x="-3176760" y="-9525"/>
            <a:chExt cx="3989560" cy="3104461"/>
          </a:xfrm>
        </p:grpSpPr>
        <p:sp>
          <p:nvSpPr>
            <p:cNvPr id="6" name="Freeform 6"/>
            <p:cNvSpPr/>
            <p:nvPr/>
          </p:nvSpPr>
          <p:spPr>
            <a:xfrm>
              <a:off x="-3176760" y="385603"/>
              <a:ext cx="2429178" cy="2709333"/>
            </a:xfrm>
            <a:custGeom>
              <a:avLst/>
              <a:gdLst/>
              <a:ahLst/>
              <a:cxnLst/>
              <a:rect l="l" t="t" r="r" b="b"/>
              <a:pathLst>
                <a:path w="2267778" h="2709333">
                  <a:moveTo>
                    <a:pt x="0" y="0"/>
                  </a:moveTo>
                  <a:lnTo>
                    <a:pt x="2267778" y="0"/>
                  </a:lnTo>
                  <a:lnTo>
                    <a:pt x="2267778" y="2709333"/>
                  </a:lnTo>
                  <a:lnTo>
                    <a:pt x="0" y="2709333"/>
                  </a:lnTo>
                  <a:close/>
                </a:path>
              </a:pathLst>
            </a:custGeom>
            <a:solidFill>
              <a:srgbClr val="798F9B"/>
            </a:solidFill>
          </p:spPr>
          <p:txBody>
            <a:bodyPr/>
            <a:lstStyle/>
            <a:p>
              <a:endParaRPr lang="en-DK" dirty="0"/>
            </a:p>
          </p:txBody>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13" name="TextBox 13"/>
          <p:cNvSpPr txBox="1"/>
          <p:nvPr/>
        </p:nvSpPr>
        <p:spPr>
          <a:xfrm>
            <a:off x="209679" y="4316560"/>
            <a:ext cx="7689772" cy="2188552"/>
          </a:xfrm>
          <a:prstGeom prst="rect">
            <a:avLst/>
          </a:prstGeom>
        </p:spPr>
        <p:txBody>
          <a:bodyPr lIns="0" tIns="0" rIns="0" bIns="0" rtlCol="0" anchor="t">
            <a:spAutoFit/>
          </a:bodyPr>
          <a:lstStyle/>
          <a:p>
            <a:pPr algn="ctr">
              <a:lnSpc>
                <a:spcPts val="8697"/>
              </a:lnSpc>
            </a:pPr>
            <a:r>
              <a:rPr lang="en-US" sz="6600" b="1" dirty="0">
                <a:solidFill>
                  <a:srgbClr val="404040"/>
                </a:solidFill>
                <a:latin typeface="Montserrat" pitchFamily="2" charset="77"/>
              </a:rPr>
              <a:t>THE DATA'S </a:t>
            </a:r>
          </a:p>
          <a:p>
            <a:pPr algn="ctr">
              <a:lnSpc>
                <a:spcPts val="8697"/>
              </a:lnSpc>
              <a:spcBef>
                <a:spcPct val="0"/>
              </a:spcBef>
            </a:pPr>
            <a:r>
              <a:rPr lang="en-US" sz="6600" b="1" dirty="0">
                <a:solidFill>
                  <a:srgbClr val="404040"/>
                </a:solidFill>
                <a:latin typeface="Montserrat" pitchFamily="2" charset="77"/>
              </a:rPr>
              <a:t>JOURNEY</a:t>
            </a:r>
          </a:p>
        </p:txBody>
      </p:sp>
      <p:grpSp>
        <p:nvGrpSpPr>
          <p:cNvPr id="65" name="Group 64">
            <a:extLst>
              <a:ext uri="{FF2B5EF4-FFF2-40B4-BE49-F238E27FC236}">
                <a16:creationId xmlns:a16="http://schemas.microsoft.com/office/drawing/2014/main" id="{08B9B63E-CEFD-8116-8CFB-B8B0B864CD4B}"/>
              </a:ext>
            </a:extLst>
          </p:cNvPr>
          <p:cNvGrpSpPr/>
          <p:nvPr/>
        </p:nvGrpSpPr>
        <p:grpSpPr>
          <a:xfrm>
            <a:off x="8839204" y="647700"/>
            <a:ext cx="9448796" cy="9639299"/>
            <a:chOff x="636024" y="-1628684"/>
            <a:chExt cx="18303702" cy="18676706"/>
          </a:xfrm>
        </p:grpSpPr>
        <p:sp>
          <p:nvSpPr>
            <p:cNvPr id="67" name="Freeform 6">
              <a:extLst>
                <a:ext uri="{FF2B5EF4-FFF2-40B4-BE49-F238E27FC236}">
                  <a16:creationId xmlns:a16="http://schemas.microsoft.com/office/drawing/2014/main" id="{EFEF6833-B11E-0D73-0D7E-B02523D2DF1E}"/>
                </a:ext>
              </a:extLst>
            </p:cNvPr>
            <p:cNvSpPr/>
            <p:nvPr/>
          </p:nvSpPr>
          <p:spPr>
            <a:xfrm>
              <a:off x="636024" y="-1628684"/>
              <a:ext cx="18303702" cy="18676706"/>
            </a:xfrm>
            <a:custGeom>
              <a:avLst/>
              <a:gdLst/>
              <a:ahLst/>
              <a:cxnLst>
                <a:cxn ang="0">
                  <a:pos x="wd2" y="hd2"/>
                </a:cxn>
                <a:cxn ang="5400000">
                  <a:pos x="wd2" y="hd2"/>
                </a:cxn>
                <a:cxn ang="10800000">
                  <a:pos x="wd2" y="hd2"/>
                </a:cxn>
                <a:cxn ang="16200000">
                  <a:pos x="wd2" y="hd2"/>
                </a:cxn>
              </a:cxnLst>
              <a:rect l="0" t="0" r="r" b="b"/>
              <a:pathLst>
                <a:path w="21600" h="21600" extrusionOk="0">
                  <a:moveTo>
                    <a:pt x="20428" y="0"/>
                  </a:moveTo>
                  <a:cubicBezTo>
                    <a:pt x="19709" y="0"/>
                    <a:pt x="18982" y="32"/>
                    <a:pt x="18263" y="142"/>
                  </a:cubicBezTo>
                  <a:cubicBezTo>
                    <a:pt x="17934" y="189"/>
                    <a:pt x="17550" y="189"/>
                    <a:pt x="17242" y="489"/>
                  </a:cubicBezTo>
                  <a:cubicBezTo>
                    <a:pt x="16892" y="820"/>
                    <a:pt x="17180" y="1325"/>
                    <a:pt x="17399" y="1499"/>
                  </a:cubicBezTo>
                  <a:cubicBezTo>
                    <a:pt x="17762" y="1814"/>
                    <a:pt x="18160" y="1925"/>
                    <a:pt x="18537" y="2114"/>
                  </a:cubicBezTo>
                  <a:cubicBezTo>
                    <a:pt x="18715" y="2193"/>
                    <a:pt x="19414" y="2382"/>
                    <a:pt x="19448" y="2966"/>
                  </a:cubicBezTo>
                  <a:cubicBezTo>
                    <a:pt x="19448" y="2982"/>
                    <a:pt x="19448" y="2982"/>
                    <a:pt x="19448" y="2982"/>
                  </a:cubicBezTo>
                  <a:cubicBezTo>
                    <a:pt x="19448" y="2998"/>
                    <a:pt x="19448" y="2998"/>
                    <a:pt x="19448" y="2998"/>
                  </a:cubicBezTo>
                  <a:cubicBezTo>
                    <a:pt x="19414" y="3329"/>
                    <a:pt x="19044" y="3392"/>
                    <a:pt x="18934" y="3440"/>
                  </a:cubicBezTo>
                  <a:cubicBezTo>
                    <a:pt x="18701" y="3518"/>
                    <a:pt x="18461" y="3550"/>
                    <a:pt x="18228" y="3582"/>
                  </a:cubicBezTo>
                  <a:cubicBezTo>
                    <a:pt x="17694" y="3629"/>
                    <a:pt x="17159" y="3645"/>
                    <a:pt x="16632" y="3660"/>
                  </a:cubicBezTo>
                  <a:cubicBezTo>
                    <a:pt x="16111" y="3692"/>
                    <a:pt x="15590" y="3708"/>
                    <a:pt x="15076" y="3834"/>
                  </a:cubicBezTo>
                  <a:cubicBezTo>
                    <a:pt x="14795" y="3897"/>
                    <a:pt x="14000" y="3960"/>
                    <a:pt x="13987" y="4923"/>
                  </a:cubicBezTo>
                  <a:cubicBezTo>
                    <a:pt x="13987" y="4923"/>
                    <a:pt x="13987" y="4986"/>
                    <a:pt x="13987" y="4986"/>
                  </a:cubicBezTo>
                  <a:cubicBezTo>
                    <a:pt x="13993" y="5822"/>
                    <a:pt x="14555" y="6090"/>
                    <a:pt x="14823" y="6217"/>
                  </a:cubicBezTo>
                  <a:cubicBezTo>
                    <a:pt x="15206" y="6406"/>
                    <a:pt x="15604" y="6501"/>
                    <a:pt x="15994" y="6611"/>
                  </a:cubicBezTo>
                  <a:cubicBezTo>
                    <a:pt x="16392" y="6706"/>
                    <a:pt x="16782" y="6785"/>
                    <a:pt x="17180" y="6927"/>
                  </a:cubicBezTo>
                  <a:cubicBezTo>
                    <a:pt x="17386" y="7005"/>
                    <a:pt x="18132" y="7132"/>
                    <a:pt x="18194" y="7747"/>
                  </a:cubicBezTo>
                  <a:cubicBezTo>
                    <a:pt x="18194" y="7763"/>
                    <a:pt x="18194" y="7763"/>
                    <a:pt x="18194" y="7763"/>
                  </a:cubicBezTo>
                  <a:cubicBezTo>
                    <a:pt x="18194" y="7763"/>
                    <a:pt x="18194" y="7763"/>
                    <a:pt x="18194" y="7794"/>
                  </a:cubicBezTo>
                  <a:cubicBezTo>
                    <a:pt x="18201" y="8410"/>
                    <a:pt x="17358" y="8599"/>
                    <a:pt x="17173" y="8662"/>
                  </a:cubicBezTo>
                  <a:cubicBezTo>
                    <a:pt x="16741" y="8804"/>
                    <a:pt x="16296" y="8867"/>
                    <a:pt x="15857" y="8915"/>
                  </a:cubicBezTo>
                  <a:cubicBezTo>
                    <a:pt x="14987" y="9009"/>
                    <a:pt x="14117" y="9025"/>
                    <a:pt x="13246" y="9057"/>
                  </a:cubicBezTo>
                  <a:cubicBezTo>
                    <a:pt x="12397" y="9088"/>
                    <a:pt x="11540" y="9104"/>
                    <a:pt x="10697" y="9230"/>
                  </a:cubicBezTo>
                  <a:cubicBezTo>
                    <a:pt x="10279" y="9309"/>
                    <a:pt x="9854" y="9372"/>
                    <a:pt x="9450" y="9593"/>
                  </a:cubicBezTo>
                  <a:cubicBezTo>
                    <a:pt x="9169" y="9751"/>
                    <a:pt x="8751" y="10019"/>
                    <a:pt x="8730" y="10824"/>
                  </a:cubicBezTo>
                  <a:cubicBezTo>
                    <a:pt x="8662" y="12323"/>
                    <a:pt x="9820" y="12717"/>
                    <a:pt x="10259" y="12891"/>
                  </a:cubicBezTo>
                  <a:cubicBezTo>
                    <a:pt x="10951" y="13175"/>
                    <a:pt x="11650" y="13332"/>
                    <a:pt x="12342" y="13490"/>
                  </a:cubicBezTo>
                  <a:cubicBezTo>
                    <a:pt x="13068" y="13664"/>
                    <a:pt x="13795" y="13806"/>
                    <a:pt x="14514" y="14027"/>
                  </a:cubicBezTo>
                  <a:cubicBezTo>
                    <a:pt x="14864" y="14137"/>
                    <a:pt x="15220" y="14263"/>
                    <a:pt x="15563" y="14453"/>
                  </a:cubicBezTo>
                  <a:cubicBezTo>
                    <a:pt x="15775" y="14563"/>
                    <a:pt x="16323" y="14768"/>
                    <a:pt x="16419" y="15336"/>
                  </a:cubicBezTo>
                  <a:cubicBezTo>
                    <a:pt x="16419" y="15352"/>
                    <a:pt x="16419" y="15352"/>
                    <a:pt x="16426" y="15368"/>
                  </a:cubicBezTo>
                  <a:cubicBezTo>
                    <a:pt x="16426" y="15399"/>
                    <a:pt x="16426" y="15336"/>
                    <a:pt x="16426" y="15383"/>
                  </a:cubicBezTo>
                  <a:cubicBezTo>
                    <a:pt x="16426" y="15383"/>
                    <a:pt x="16426" y="15399"/>
                    <a:pt x="16426" y="15415"/>
                  </a:cubicBezTo>
                  <a:cubicBezTo>
                    <a:pt x="16426" y="15415"/>
                    <a:pt x="16426" y="15415"/>
                    <a:pt x="16426" y="15415"/>
                  </a:cubicBezTo>
                  <a:cubicBezTo>
                    <a:pt x="16412" y="15667"/>
                    <a:pt x="16200" y="15888"/>
                    <a:pt x="16125" y="15999"/>
                  </a:cubicBezTo>
                  <a:cubicBezTo>
                    <a:pt x="15953" y="16204"/>
                    <a:pt x="15768" y="16378"/>
                    <a:pt x="15583" y="16520"/>
                  </a:cubicBezTo>
                  <a:cubicBezTo>
                    <a:pt x="15206" y="16835"/>
                    <a:pt x="14816" y="17072"/>
                    <a:pt x="14418" y="17293"/>
                  </a:cubicBezTo>
                  <a:cubicBezTo>
                    <a:pt x="13623" y="17719"/>
                    <a:pt x="12808" y="18050"/>
                    <a:pt x="11999" y="18350"/>
                  </a:cubicBezTo>
                  <a:cubicBezTo>
                    <a:pt x="10361" y="18949"/>
                    <a:pt x="8717" y="19391"/>
                    <a:pt x="7065" y="19770"/>
                  </a:cubicBezTo>
                  <a:cubicBezTo>
                    <a:pt x="5427" y="20148"/>
                    <a:pt x="3783" y="20369"/>
                    <a:pt x="2145" y="20843"/>
                  </a:cubicBezTo>
                  <a:cubicBezTo>
                    <a:pt x="1425" y="21048"/>
                    <a:pt x="713" y="21300"/>
                    <a:pt x="0" y="21600"/>
                  </a:cubicBezTo>
                  <a:cubicBezTo>
                    <a:pt x="5222" y="21600"/>
                    <a:pt x="5222" y="21600"/>
                    <a:pt x="5222" y="21600"/>
                  </a:cubicBezTo>
                  <a:cubicBezTo>
                    <a:pt x="5859" y="21458"/>
                    <a:pt x="6496" y="21316"/>
                    <a:pt x="7134" y="21158"/>
                  </a:cubicBezTo>
                  <a:cubicBezTo>
                    <a:pt x="8799" y="20732"/>
                    <a:pt x="10464" y="20243"/>
                    <a:pt x="12116" y="19580"/>
                  </a:cubicBezTo>
                  <a:cubicBezTo>
                    <a:pt x="13061" y="19218"/>
                    <a:pt x="14007" y="18807"/>
                    <a:pt x="14932" y="18224"/>
                  </a:cubicBezTo>
                  <a:cubicBezTo>
                    <a:pt x="15343" y="17955"/>
                    <a:pt x="15755" y="17671"/>
                    <a:pt x="16138" y="17261"/>
                  </a:cubicBezTo>
                  <a:cubicBezTo>
                    <a:pt x="16467" y="16914"/>
                    <a:pt x="16913" y="16346"/>
                    <a:pt x="16920" y="15383"/>
                  </a:cubicBezTo>
                  <a:cubicBezTo>
                    <a:pt x="16913" y="15305"/>
                    <a:pt x="16913" y="15336"/>
                    <a:pt x="16913" y="15305"/>
                  </a:cubicBezTo>
                  <a:cubicBezTo>
                    <a:pt x="16913" y="15210"/>
                    <a:pt x="16899" y="15115"/>
                    <a:pt x="16892" y="15021"/>
                  </a:cubicBezTo>
                  <a:cubicBezTo>
                    <a:pt x="16680" y="13648"/>
                    <a:pt x="15755" y="13395"/>
                    <a:pt x="15227" y="13190"/>
                  </a:cubicBezTo>
                  <a:cubicBezTo>
                    <a:pt x="14507" y="12906"/>
                    <a:pt x="13788" y="12764"/>
                    <a:pt x="13061" y="12622"/>
                  </a:cubicBezTo>
                  <a:cubicBezTo>
                    <a:pt x="12335" y="12480"/>
                    <a:pt x="11602" y="12354"/>
                    <a:pt x="10875" y="12133"/>
                  </a:cubicBezTo>
                  <a:cubicBezTo>
                    <a:pt x="10540" y="12039"/>
                    <a:pt x="10197" y="11928"/>
                    <a:pt x="9861" y="11739"/>
                  </a:cubicBezTo>
                  <a:cubicBezTo>
                    <a:pt x="9704" y="11644"/>
                    <a:pt x="9128" y="11392"/>
                    <a:pt x="9121" y="10871"/>
                  </a:cubicBezTo>
                  <a:cubicBezTo>
                    <a:pt x="9272" y="10366"/>
                    <a:pt x="9847" y="10303"/>
                    <a:pt x="10080" y="10240"/>
                  </a:cubicBezTo>
                  <a:cubicBezTo>
                    <a:pt x="10498" y="10114"/>
                    <a:pt x="10916" y="10035"/>
                    <a:pt x="11341" y="9987"/>
                  </a:cubicBezTo>
                  <a:cubicBezTo>
                    <a:pt x="12205" y="9877"/>
                    <a:pt x="13068" y="9830"/>
                    <a:pt x="13932" y="9782"/>
                  </a:cubicBezTo>
                  <a:cubicBezTo>
                    <a:pt x="14775" y="9719"/>
                    <a:pt x="15618" y="9656"/>
                    <a:pt x="16454" y="9498"/>
                  </a:cubicBezTo>
                  <a:cubicBezTo>
                    <a:pt x="16872" y="9404"/>
                    <a:pt x="17296" y="9309"/>
                    <a:pt x="17708" y="9072"/>
                  </a:cubicBezTo>
                  <a:cubicBezTo>
                    <a:pt x="17975" y="8915"/>
                    <a:pt x="18475" y="8615"/>
                    <a:pt x="18455" y="7763"/>
                  </a:cubicBezTo>
                  <a:cubicBezTo>
                    <a:pt x="18455" y="7715"/>
                    <a:pt x="18448" y="7668"/>
                    <a:pt x="18448" y="7605"/>
                  </a:cubicBezTo>
                  <a:cubicBezTo>
                    <a:pt x="18359" y="6816"/>
                    <a:pt x="17845" y="6627"/>
                    <a:pt x="17557" y="6501"/>
                  </a:cubicBezTo>
                  <a:cubicBezTo>
                    <a:pt x="17146" y="6327"/>
                    <a:pt x="16728" y="6248"/>
                    <a:pt x="16316" y="6153"/>
                  </a:cubicBezTo>
                  <a:cubicBezTo>
                    <a:pt x="16070" y="6106"/>
                    <a:pt x="14062" y="5854"/>
                    <a:pt x="14185" y="4907"/>
                  </a:cubicBezTo>
                  <a:cubicBezTo>
                    <a:pt x="14220" y="4544"/>
                    <a:pt x="14583" y="4434"/>
                    <a:pt x="14706" y="4386"/>
                  </a:cubicBezTo>
                  <a:cubicBezTo>
                    <a:pt x="14960" y="4276"/>
                    <a:pt x="15213" y="4213"/>
                    <a:pt x="15474" y="4165"/>
                  </a:cubicBezTo>
                  <a:cubicBezTo>
                    <a:pt x="15988" y="4086"/>
                    <a:pt x="16508" y="4055"/>
                    <a:pt x="17029" y="4023"/>
                  </a:cubicBezTo>
                  <a:cubicBezTo>
                    <a:pt x="17516" y="3992"/>
                    <a:pt x="18002" y="3976"/>
                    <a:pt x="18489" y="3881"/>
                  </a:cubicBezTo>
                  <a:cubicBezTo>
                    <a:pt x="18729" y="3834"/>
                    <a:pt x="19565" y="3834"/>
                    <a:pt x="19585" y="3014"/>
                  </a:cubicBezTo>
                  <a:cubicBezTo>
                    <a:pt x="19626" y="2098"/>
                    <a:pt x="18715" y="1893"/>
                    <a:pt x="18468" y="1783"/>
                  </a:cubicBezTo>
                  <a:cubicBezTo>
                    <a:pt x="18290" y="1704"/>
                    <a:pt x="17146" y="1436"/>
                    <a:pt x="17166" y="852"/>
                  </a:cubicBezTo>
                  <a:cubicBezTo>
                    <a:pt x="17201" y="458"/>
                    <a:pt x="17927" y="410"/>
                    <a:pt x="18071" y="379"/>
                  </a:cubicBezTo>
                  <a:cubicBezTo>
                    <a:pt x="18427" y="300"/>
                    <a:pt x="18790" y="252"/>
                    <a:pt x="19154" y="221"/>
                  </a:cubicBezTo>
                  <a:cubicBezTo>
                    <a:pt x="19928" y="142"/>
                    <a:pt x="20709" y="126"/>
                    <a:pt x="21490" y="110"/>
                  </a:cubicBezTo>
                  <a:cubicBezTo>
                    <a:pt x="21525" y="110"/>
                    <a:pt x="21566" y="110"/>
                    <a:pt x="21600" y="110"/>
                  </a:cubicBezTo>
                  <a:cubicBezTo>
                    <a:pt x="21600" y="16"/>
                    <a:pt x="21600" y="16"/>
                    <a:pt x="21600" y="16"/>
                  </a:cubicBezTo>
                  <a:cubicBezTo>
                    <a:pt x="21209" y="0"/>
                    <a:pt x="20819" y="0"/>
                    <a:pt x="20428" y="0"/>
                  </a:cubicBezTo>
                  <a:close/>
                  <a:moveTo>
                    <a:pt x="9121" y="10887"/>
                  </a:moveTo>
                  <a:cubicBezTo>
                    <a:pt x="9121" y="10887"/>
                    <a:pt x="9121" y="10887"/>
                    <a:pt x="9121" y="10871"/>
                  </a:cubicBezTo>
                  <a:cubicBezTo>
                    <a:pt x="9121" y="10887"/>
                    <a:pt x="9121" y="10887"/>
                    <a:pt x="9121" y="10887"/>
                  </a:cubicBezTo>
                  <a:close/>
                </a:path>
              </a:pathLst>
            </a:custGeom>
            <a:solidFill>
              <a:schemeClr val="bg1">
                <a:lumMod val="85000"/>
              </a:schemeClr>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68" name="Oval 24">
              <a:extLst>
                <a:ext uri="{FF2B5EF4-FFF2-40B4-BE49-F238E27FC236}">
                  <a16:creationId xmlns:a16="http://schemas.microsoft.com/office/drawing/2014/main" id="{3701B377-5FD5-4726-39FC-C52C227007A8}"/>
                </a:ext>
              </a:extLst>
            </p:cNvPr>
            <p:cNvSpPr/>
            <p:nvPr/>
          </p:nvSpPr>
          <p:spPr>
            <a:xfrm rot="8741889">
              <a:off x="4029699" y="15075425"/>
              <a:ext cx="3402259" cy="1029415"/>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endParaRPr/>
            </a:p>
          </p:txBody>
        </p:sp>
        <p:sp>
          <p:nvSpPr>
            <p:cNvPr id="69" name="Freeform 7">
              <a:extLst>
                <a:ext uri="{FF2B5EF4-FFF2-40B4-BE49-F238E27FC236}">
                  <a16:creationId xmlns:a16="http://schemas.microsoft.com/office/drawing/2014/main" id="{6643528B-B657-1A8C-D1A4-8AD837FB6F45}"/>
                </a:ext>
              </a:extLst>
            </p:cNvPr>
            <p:cNvSpPr>
              <a:spLocks noChangeAspect="1"/>
            </p:cNvSpPr>
            <p:nvPr/>
          </p:nvSpPr>
          <p:spPr>
            <a:xfrm>
              <a:off x="2940023" y="10776304"/>
              <a:ext cx="3092937" cy="5902615"/>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chemeClr val="tx1">
                <a:lumMod val="65000"/>
                <a:lumOff val="35000"/>
              </a:schemeClr>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71" name="Oval 25">
              <a:extLst>
                <a:ext uri="{FF2B5EF4-FFF2-40B4-BE49-F238E27FC236}">
                  <a16:creationId xmlns:a16="http://schemas.microsoft.com/office/drawing/2014/main" id="{773D284A-9C3D-AE31-BE1F-E40E4CD8DD27}"/>
                </a:ext>
              </a:extLst>
            </p:cNvPr>
            <p:cNvSpPr/>
            <p:nvPr/>
          </p:nvSpPr>
          <p:spPr>
            <a:xfrm rot="8741889">
              <a:off x="14196507" y="11002667"/>
              <a:ext cx="2990900" cy="855756"/>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endParaRPr/>
            </a:p>
          </p:txBody>
        </p:sp>
        <p:sp>
          <p:nvSpPr>
            <p:cNvPr id="81" name="Oval 24">
              <a:extLst>
                <a:ext uri="{FF2B5EF4-FFF2-40B4-BE49-F238E27FC236}">
                  <a16:creationId xmlns:a16="http://schemas.microsoft.com/office/drawing/2014/main" id="{E1D456A2-5123-8261-94B4-15BF59F69A3A}"/>
                </a:ext>
              </a:extLst>
            </p:cNvPr>
            <p:cNvSpPr/>
            <p:nvPr/>
          </p:nvSpPr>
          <p:spPr>
            <a:xfrm rot="8741889">
              <a:off x="9786511" y="13857233"/>
              <a:ext cx="3402259" cy="1029415"/>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endParaRPr/>
            </a:p>
          </p:txBody>
        </p:sp>
        <p:sp>
          <p:nvSpPr>
            <p:cNvPr id="83" name="Oval 26">
              <a:extLst>
                <a:ext uri="{FF2B5EF4-FFF2-40B4-BE49-F238E27FC236}">
                  <a16:creationId xmlns:a16="http://schemas.microsoft.com/office/drawing/2014/main" id="{75D54111-86E2-B68F-93B1-31A1AE20217D}"/>
                </a:ext>
              </a:extLst>
            </p:cNvPr>
            <p:cNvSpPr>
              <a:spLocks noChangeAspect="1"/>
            </p:cNvSpPr>
            <p:nvPr/>
          </p:nvSpPr>
          <p:spPr>
            <a:xfrm rot="8741889">
              <a:off x="13180148" y="5362723"/>
              <a:ext cx="2790423" cy="844293"/>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r>
                <a:rPr lang="en-US" dirty="0"/>
                <a:t> </a:t>
              </a:r>
              <a:endParaRPr dirty="0"/>
            </a:p>
          </p:txBody>
        </p:sp>
      </p:grpSp>
      <p:sp>
        <p:nvSpPr>
          <p:cNvPr id="156" name="Freeform 7">
            <a:extLst>
              <a:ext uri="{FF2B5EF4-FFF2-40B4-BE49-F238E27FC236}">
                <a16:creationId xmlns:a16="http://schemas.microsoft.com/office/drawing/2014/main" id="{89F619C7-4F0C-EA6A-0ADF-C73DED37DCEF}"/>
              </a:ext>
            </a:extLst>
          </p:cNvPr>
          <p:cNvSpPr>
            <a:spLocks noChangeAspect="1"/>
          </p:cNvSpPr>
          <p:nvPr/>
        </p:nvSpPr>
        <p:spPr>
          <a:xfrm>
            <a:off x="13104920" y="6701675"/>
            <a:ext cx="1458503" cy="2782841"/>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0070C0"/>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57" name="Freeform 7">
            <a:extLst>
              <a:ext uri="{FF2B5EF4-FFF2-40B4-BE49-F238E27FC236}">
                <a16:creationId xmlns:a16="http://schemas.microsoft.com/office/drawing/2014/main" id="{4A252160-D66C-1023-2196-92578CD7D0CA}"/>
              </a:ext>
            </a:extLst>
          </p:cNvPr>
          <p:cNvSpPr>
            <a:spLocks noChangeAspect="1"/>
          </p:cNvSpPr>
          <p:nvPr/>
        </p:nvSpPr>
        <p:spPr>
          <a:xfrm>
            <a:off x="15421148" y="5515285"/>
            <a:ext cx="1249018" cy="2383141"/>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5CA1FF"/>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59" name="Freeform 7">
            <a:extLst>
              <a:ext uri="{FF2B5EF4-FFF2-40B4-BE49-F238E27FC236}">
                <a16:creationId xmlns:a16="http://schemas.microsoft.com/office/drawing/2014/main" id="{9D579F73-6696-469A-DA20-D51C14ECD444}"/>
              </a:ext>
            </a:extLst>
          </p:cNvPr>
          <p:cNvSpPr>
            <a:spLocks noChangeAspect="1"/>
          </p:cNvSpPr>
          <p:nvPr/>
        </p:nvSpPr>
        <p:spPr>
          <a:xfrm>
            <a:off x="14935200" y="2859723"/>
            <a:ext cx="1081424" cy="2063370"/>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BFB5ED"/>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86" name="Shape">
            <a:extLst>
              <a:ext uri="{FF2B5EF4-FFF2-40B4-BE49-F238E27FC236}">
                <a16:creationId xmlns:a16="http://schemas.microsoft.com/office/drawing/2014/main" id="{461FC198-710B-DB75-1CE0-55758A8D563E}"/>
              </a:ext>
            </a:extLst>
          </p:cNvPr>
          <p:cNvSpPr/>
          <p:nvPr/>
        </p:nvSpPr>
        <p:spPr>
          <a:xfrm>
            <a:off x="13291445" y="6926878"/>
            <a:ext cx="1110355" cy="959822"/>
          </a:xfrm>
          <a:custGeom>
            <a:avLst/>
            <a:gdLst/>
            <a:ahLst/>
            <a:cxnLst>
              <a:cxn ang="0">
                <a:pos x="wd2" y="hd2"/>
              </a:cxn>
              <a:cxn ang="5400000">
                <a:pos x="wd2" y="hd2"/>
              </a:cxn>
              <a:cxn ang="10800000">
                <a:pos x="wd2" y="hd2"/>
              </a:cxn>
              <a:cxn ang="16200000">
                <a:pos x="wd2" y="hd2"/>
              </a:cxn>
            </a:cxnLst>
            <a:rect l="0" t="0" r="r" b="b"/>
            <a:pathLst>
              <a:path w="21600" h="21600" extrusionOk="0">
                <a:moveTo>
                  <a:pt x="20538" y="3338"/>
                </a:moveTo>
                <a:cubicBezTo>
                  <a:pt x="20007" y="3338"/>
                  <a:pt x="19475" y="3927"/>
                  <a:pt x="19475" y="4516"/>
                </a:cubicBezTo>
                <a:cubicBezTo>
                  <a:pt x="19475" y="4516"/>
                  <a:pt x="19475" y="4713"/>
                  <a:pt x="19475" y="4713"/>
                </a:cubicBezTo>
                <a:cubicBezTo>
                  <a:pt x="15757" y="6676"/>
                  <a:pt x="15757" y="6676"/>
                  <a:pt x="15757" y="6676"/>
                </a:cubicBezTo>
                <a:cubicBezTo>
                  <a:pt x="15403" y="6284"/>
                  <a:pt x="15049" y="6087"/>
                  <a:pt x="14518" y="6087"/>
                </a:cubicBezTo>
                <a:cubicBezTo>
                  <a:pt x="13633" y="6087"/>
                  <a:pt x="12748" y="6873"/>
                  <a:pt x="12748" y="7855"/>
                </a:cubicBezTo>
                <a:cubicBezTo>
                  <a:pt x="12748" y="8247"/>
                  <a:pt x="12925" y="8640"/>
                  <a:pt x="13102" y="9033"/>
                </a:cubicBezTo>
                <a:cubicBezTo>
                  <a:pt x="11154" y="11193"/>
                  <a:pt x="11154" y="11193"/>
                  <a:pt x="11154" y="11193"/>
                </a:cubicBezTo>
                <a:cubicBezTo>
                  <a:pt x="11154" y="11389"/>
                  <a:pt x="11154" y="11389"/>
                  <a:pt x="11154" y="11389"/>
                </a:cubicBezTo>
                <a:cubicBezTo>
                  <a:pt x="10977" y="11193"/>
                  <a:pt x="10977" y="11193"/>
                  <a:pt x="10800" y="11193"/>
                </a:cubicBezTo>
                <a:cubicBezTo>
                  <a:pt x="10623" y="11193"/>
                  <a:pt x="10446" y="11389"/>
                  <a:pt x="10269" y="11389"/>
                </a:cubicBezTo>
                <a:cubicBezTo>
                  <a:pt x="7967" y="9425"/>
                  <a:pt x="7967" y="9425"/>
                  <a:pt x="7967" y="9425"/>
                </a:cubicBezTo>
                <a:cubicBezTo>
                  <a:pt x="8144" y="9229"/>
                  <a:pt x="8144" y="9229"/>
                  <a:pt x="8144" y="9033"/>
                </a:cubicBezTo>
                <a:cubicBezTo>
                  <a:pt x="8144" y="8444"/>
                  <a:pt x="7613" y="7855"/>
                  <a:pt x="7082" y="7855"/>
                </a:cubicBezTo>
                <a:cubicBezTo>
                  <a:pt x="6551" y="7855"/>
                  <a:pt x="6020" y="8444"/>
                  <a:pt x="6020" y="9033"/>
                </a:cubicBezTo>
                <a:cubicBezTo>
                  <a:pt x="6020" y="9229"/>
                  <a:pt x="6197" y="9622"/>
                  <a:pt x="6374" y="9818"/>
                </a:cubicBezTo>
                <a:cubicBezTo>
                  <a:pt x="4780" y="13549"/>
                  <a:pt x="4780" y="13549"/>
                  <a:pt x="4780" y="13549"/>
                </a:cubicBezTo>
                <a:cubicBezTo>
                  <a:pt x="4780" y="13549"/>
                  <a:pt x="4780" y="13549"/>
                  <a:pt x="4780" y="13549"/>
                </a:cubicBezTo>
                <a:cubicBezTo>
                  <a:pt x="4249" y="13549"/>
                  <a:pt x="3718" y="13942"/>
                  <a:pt x="3718" y="14531"/>
                </a:cubicBezTo>
                <a:cubicBezTo>
                  <a:pt x="3718" y="14727"/>
                  <a:pt x="3718" y="14727"/>
                  <a:pt x="3718" y="14727"/>
                </a:cubicBezTo>
                <a:cubicBezTo>
                  <a:pt x="1770" y="15905"/>
                  <a:pt x="1770" y="15905"/>
                  <a:pt x="1770" y="15905"/>
                </a:cubicBezTo>
                <a:cubicBezTo>
                  <a:pt x="1593" y="15905"/>
                  <a:pt x="1239" y="15709"/>
                  <a:pt x="1062" y="15709"/>
                </a:cubicBezTo>
                <a:cubicBezTo>
                  <a:pt x="531" y="15709"/>
                  <a:pt x="0" y="16298"/>
                  <a:pt x="0" y="16887"/>
                </a:cubicBezTo>
                <a:cubicBezTo>
                  <a:pt x="0" y="17476"/>
                  <a:pt x="531" y="17869"/>
                  <a:pt x="1062" y="17869"/>
                </a:cubicBezTo>
                <a:cubicBezTo>
                  <a:pt x="1593" y="17869"/>
                  <a:pt x="2125" y="17476"/>
                  <a:pt x="2125" y="16887"/>
                </a:cubicBezTo>
                <a:cubicBezTo>
                  <a:pt x="2125" y="16691"/>
                  <a:pt x="2125" y="16691"/>
                  <a:pt x="1948" y="16691"/>
                </a:cubicBezTo>
                <a:cubicBezTo>
                  <a:pt x="4072" y="15513"/>
                  <a:pt x="4072" y="15513"/>
                  <a:pt x="4072" y="15513"/>
                </a:cubicBezTo>
                <a:cubicBezTo>
                  <a:pt x="4249" y="15513"/>
                  <a:pt x="4426" y="15709"/>
                  <a:pt x="4780" y="15709"/>
                </a:cubicBezTo>
                <a:cubicBezTo>
                  <a:pt x="5311" y="15709"/>
                  <a:pt x="5666" y="15120"/>
                  <a:pt x="5666" y="14531"/>
                </a:cubicBezTo>
                <a:cubicBezTo>
                  <a:pt x="5666" y="14335"/>
                  <a:pt x="5666" y="13942"/>
                  <a:pt x="5489" y="13745"/>
                </a:cubicBezTo>
                <a:cubicBezTo>
                  <a:pt x="6905" y="10015"/>
                  <a:pt x="6905" y="10015"/>
                  <a:pt x="6905" y="10015"/>
                </a:cubicBezTo>
                <a:cubicBezTo>
                  <a:pt x="7082" y="10211"/>
                  <a:pt x="7082" y="10211"/>
                  <a:pt x="7082" y="10211"/>
                </a:cubicBezTo>
                <a:cubicBezTo>
                  <a:pt x="7259" y="10211"/>
                  <a:pt x="7436" y="10015"/>
                  <a:pt x="7613" y="10015"/>
                </a:cubicBezTo>
                <a:cubicBezTo>
                  <a:pt x="9915" y="11978"/>
                  <a:pt x="9915" y="11978"/>
                  <a:pt x="9915" y="11978"/>
                </a:cubicBezTo>
                <a:cubicBezTo>
                  <a:pt x="9738" y="12175"/>
                  <a:pt x="9738" y="12175"/>
                  <a:pt x="9738" y="12371"/>
                </a:cubicBezTo>
                <a:cubicBezTo>
                  <a:pt x="9738" y="12960"/>
                  <a:pt x="10269" y="13549"/>
                  <a:pt x="10800" y="13549"/>
                </a:cubicBezTo>
                <a:cubicBezTo>
                  <a:pt x="11331" y="13549"/>
                  <a:pt x="11862" y="12960"/>
                  <a:pt x="11862" y="12371"/>
                </a:cubicBezTo>
                <a:cubicBezTo>
                  <a:pt x="11862" y="12175"/>
                  <a:pt x="11685" y="11978"/>
                  <a:pt x="11685" y="11782"/>
                </a:cubicBezTo>
                <a:cubicBezTo>
                  <a:pt x="11685" y="11782"/>
                  <a:pt x="11685" y="11782"/>
                  <a:pt x="11685" y="11782"/>
                </a:cubicBezTo>
                <a:cubicBezTo>
                  <a:pt x="13633" y="9425"/>
                  <a:pt x="13633" y="9425"/>
                  <a:pt x="13633" y="9425"/>
                </a:cubicBezTo>
                <a:cubicBezTo>
                  <a:pt x="13810" y="9622"/>
                  <a:pt x="14164" y="9818"/>
                  <a:pt x="14518" y="9818"/>
                </a:cubicBezTo>
                <a:cubicBezTo>
                  <a:pt x="15403" y="9818"/>
                  <a:pt x="16111" y="8836"/>
                  <a:pt x="16111" y="7855"/>
                </a:cubicBezTo>
                <a:cubicBezTo>
                  <a:pt x="16111" y="7658"/>
                  <a:pt x="16111" y="7462"/>
                  <a:pt x="16111" y="7462"/>
                </a:cubicBezTo>
                <a:cubicBezTo>
                  <a:pt x="19830" y="5302"/>
                  <a:pt x="19830" y="5302"/>
                  <a:pt x="19830" y="5302"/>
                </a:cubicBezTo>
                <a:cubicBezTo>
                  <a:pt x="20007" y="5498"/>
                  <a:pt x="20184" y="5695"/>
                  <a:pt x="20538" y="5695"/>
                </a:cubicBezTo>
                <a:cubicBezTo>
                  <a:pt x="21069" y="5695"/>
                  <a:pt x="21600" y="5105"/>
                  <a:pt x="21600" y="4516"/>
                </a:cubicBezTo>
                <a:cubicBezTo>
                  <a:pt x="21600" y="3927"/>
                  <a:pt x="21069" y="3338"/>
                  <a:pt x="20538" y="3338"/>
                </a:cubicBezTo>
                <a:close/>
                <a:moveTo>
                  <a:pt x="1062" y="17280"/>
                </a:moveTo>
                <a:cubicBezTo>
                  <a:pt x="885" y="17280"/>
                  <a:pt x="708" y="17084"/>
                  <a:pt x="708" y="16887"/>
                </a:cubicBezTo>
                <a:cubicBezTo>
                  <a:pt x="708" y="16691"/>
                  <a:pt x="885" y="16495"/>
                  <a:pt x="1062" y="16495"/>
                </a:cubicBezTo>
                <a:cubicBezTo>
                  <a:pt x="1239" y="16495"/>
                  <a:pt x="1416" y="16691"/>
                  <a:pt x="1416" y="16887"/>
                </a:cubicBezTo>
                <a:cubicBezTo>
                  <a:pt x="1416" y="17084"/>
                  <a:pt x="1239" y="17280"/>
                  <a:pt x="1062" y="17280"/>
                </a:cubicBezTo>
                <a:close/>
                <a:moveTo>
                  <a:pt x="4780" y="14924"/>
                </a:moveTo>
                <a:cubicBezTo>
                  <a:pt x="4603" y="14924"/>
                  <a:pt x="4426" y="14727"/>
                  <a:pt x="4426" y="14531"/>
                </a:cubicBezTo>
                <a:cubicBezTo>
                  <a:pt x="4426" y="14335"/>
                  <a:pt x="4603" y="14138"/>
                  <a:pt x="4780" y="14138"/>
                </a:cubicBezTo>
                <a:cubicBezTo>
                  <a:pt x="4957" y="14138"/>
                  <a:pt x="5134" y="14335"/>
                  <a:pt x="5134" y="14531"/>
                </a:cubicBezTo>
                <a:cubicBezTo>
                  <a:pt x="5134" y="14727"/>
                  <a:pt x="4957" y="14924"/>
                  <a:pt x="4780" y="14924"/>
                </a:cubicBezTo>
                <a:close/>
                <a:moveTo>
                  <a:pt x="7082" y="9425"/>
                </a:moveTo>
                <a:cubicBezTo>
                  <a:pt x="6905" y="9425"/>
                  <a:pt x="6728" y="9229"/>
                  <a:pt x="6728" y="9033"/>
                </a:cubicBezTo>
                <a:cubicBezTo>
                  <a:pt x="6728" y="8836"/>
                  <a:pt x="6905" y="8640"/>
                  <a:pt x="7082" y="8640"/>
                </a:cubicBezTo>
                <a:cubicBezTo>
                  <a:pt x="7259" y="8640"/>
                  <a:pt x="7436" y="8836"/>
                  <a:pt x="7436" y="9033"/>
                </a:cubicBezTo>
                <a:cubicBezTo>
                  <a:pt x="7436" y="9229"/>
                  <a:pt x="7259" y="9425"/>
                  <a:pt x="7082" y="9425"/>
                </a:cubicBezTo>
                <a:close/>
                <a:moveTo>
                  <a:pt x="10800" y="12764"/>
                </a:moveTo>
                <a:cubicBezTo>
                  <a:pt x="10623" y="12764"/>
                  <a:pt x="10446" y="12567"/>
                  <a:pt x="10446" y="12371"/>
                </a:cubicBezTo>
                <a:cubicBezTo>
                  <a:pt x="10446" y="12175"/>
                  <a:pt x="10623" y="11978"/>
                  <a:pt x="10800" y="11978"/>
                </a:cubicBezTo>
                <a:cubicBezTo>
                  <a:pt x="10977" y="11978"/>
                  <a:pt x="11154" y="12175"/>
                  <a:pt x="11154" y="12371"/>
                </a:cubicBezTo>
                <a:cubicBezTo>
                  <a:pt x="11154" y="12567"/>
                  <a:pt x="10977" y="12764"/>
                  <a:pt x="10800" y="12764"/>
                </a:cubicBezTo>
                <a:close/>
                <a:moveTo>
                  <a:pt x="14518" y="9033"/>
                </a:moveTo>
                <a:cubicBezTo>
                  <a:pt x="13987" y="9033"/>
                  <a:pt x="13456" y="8444"/>
                  <a:pt x="13456" y="7855"/>
                </a:cubicBezTo>
                <a:cubicBezTo>
                  <a:pt x="13456" y="7265"/>
                  <a:pt x="13987" y="6676"/>
                  <a:pt x="14518" y="6676"/>
                </a:cubicBezTo>
                <a:cubicBezTo>
                  <a:pt x="15049" y="6676"/>
                  <a:pt x="15403" y="7265"/>
                  <a:pt x="15403" y="7855"/>
                </a:cubicBezTo>
                <a:cubicBezTo>
                  <a:pt x="15403" y="8444"/>
                  <a:pt x="15049" y="9033"/>
                  <a:pt x="14518" y="9033"/>
                </a:cubicBezTo>
                <a:close/>
                <a:moveTo>
                  <a:pt x="20538" y="4909"/>
                </a:moveTo>
                <a:cubicBezTo>
                  <a:pt x="20361" y="4909"/>
                  <a:pt x="20184" y="4713"/>
                  <a:pt x="20184" y="4516"/>
                </a:cubicBezTo>
                <a:cubicBezTo>
                  <a:pt x="20184" y="4320"/>
                  <a:pt x="20361" y="4124"/>
                  <a:pt x="20538" y="4124"/>
                </a:cubicBezTo>
                <a:cubicBezTo>
                  <a:pt x="20715" y="4124"/>
                  <a:pt x="20892" y="4320"/>
                  <a:pt x="20892" y="4516"/>
                </a:cubicBezTo>
                <a:cubicBezTo>
                  <a:pt x="20892" y="4713"/>
                  <a:pt x="20715" y="4909"/>
                  <a:pt x="20538" y="4909"/>
                </a:cubicBezTo>
                <a:close/>
                <a:moveTo>
                  <a:pt x="14518" y="7462"/>
                </a:moveTo>
                <a:cubicBezTo>
                  <a:pt x="14341" y="7462"/>
                  <a:pt x="14341" y="7462"/>
                  <a:pt x="14164" y="7658"/>
                </a:cubicBezTo>
                <a:cubicBezTo>
                  <a:pt x="14164" y="7658"/>
                  <a:pt x="14164" y="7855"/>
                  <a:pt x="14164" y="7855"/>
                </a:cubicBezTo>
                <a:cubicBezTo>
                  <a:pt x="14164" y="8051"/>
                  <a:pt x="14164" y="8051"/>
                  <a:pt x="14164" y="8051"/>
                </a:cubicBezTo>
                <a:cubicBezTo>
                  <a:pt x="14341" y="8247"/>
                  <a:pt x="14341" y="8247"/>
                  <a:pt x="14518" y="8247"/>
                </a:cubicBezTo>
                <a:cubicBezTo>
                  <a:pt x="14518" y="8247"/>
                  <a:pt x="14695" y="8247"/>
                  <a:pt x="14695" y="8051"/>
                </a:cubicBezTo>
                <a:cubicBezTo>
                  <a:pt x="14695" y="8051"/>
                  <a:pt x="14872" y="8051"/>
                  <a:pt x="14872" y="7855"/>
                </a:cubicBezTo>
                <a:cubicBezTo>
                  <a:pt x="14872" y="7855"/>
                  <a:pt x="14695" y="7658"/>
                  <a:pt x="14695" y="7658"/>
                </a:cubicBezTo>
                <a:cubicBezTo>
                  <a:pt x="14695" y="7462"/>
                  <a:pt x="14518" y="7462"/>
                  <a:pt x="14518" y="7462"/>
                </a:cubicBezTo>
                <a:close/>
                <a:moveTo>
                  <a:pt x="14518" y="5302"/>
                </a:moveTo>
                <a:cubicBezTo>
                  <a:pt x="14518" y="5302"/>
                  <a:pt x="14695" y="5302"/>
                  <a:pt x="14695" y="5105"/>
                </a:cubicBezTo>
                <a:cubicBezTo>
                  <a:pt x="14695" y="5105"/>
                  <a:pt x="14872" y="4909"/>
                  <a:pt x="14872" y="4909"/>
                </a:cubicBezTo>
                <a:cubicBezTo>
                  <a:pt x="14872" y="4713"/>
                  <a:pt x="14695" y="4713"/>
                  <a:pt x="14695" y="4713"/>
                </a:cubicBezTo>
                <a:cubicBezTo>
                  <a:pt x="14695" y="4516"/>
                  <a:pt x="14518" y="4516"/>
                  <a:pt x="14518" y="4516"/>
                </a:cubicBezTo>
                <a:cubicBezTo>
                  <a:pt x="14341" y="4516"/>
                  <a:pt x="14341" y="4516"/>
                  <a:pt x="14164" y="4713"/>
                </a:cubicBezTo>
                <a:cubicBezTo>
                  <a:pt x="14164" y="4713"/>
                  <a:pt x="14164" y="4713"/>
                  <a:pt x="14164" y="4909"/>
                </a:cubicBezTo>
                <a:cubicBezTo>
                  <a:pt x="14164" y="4909"/>
                  <a:pt x="14164" y="5105"/>
                  <a:pt x="14164" y="5105"/>
                </a:cubicBezTo>
                <a:cubicBezTo>
                  <a:pt x="14341" y="5302"/>
                  <a:pt x="14341" y="5302"/>
                  <a:pt x="14518" y="5302"/>
                </a:cubicBezTo>
                <a:close/>
                <a:moveTo>
                  <a:pt x="14518" y="3731"/>
                </a:moveTo>
                <a:cubicBezTo>
                  <a:pt x="14518" y="3731"/>
                  <a:pt x="14695" y="3731"/>
                  <a:pt x="14695" y="3731"/>
                </a:cubicBezTo>
                <a:cubicBezTo>
                  <a:pt x="14695" y="3535"/>
                  <a:pt x="14872" y="3535"/>
                  <a:pt x="14872" y="3338"/>
                </a:cubicBezTo>
                <a:cubicBezTo>
                  <a:pt x="14872" y="3338"/>
                  <a:pt x="14695" y="3142"/>
                  <a:pt x="14695" y="3142"/>
                </a:cubicBezTo>
                <a:cubicBezTo>
                  <a:pt x="14695" y="3142"/>
                  <a:pt x="14518" y="2945"/>
                  <a:pt x="14518" y="2945"/>
                </a:cubicBezTo>
                <a:cubicBezTo>
                  <a:pt x="14341" y="2945"/>
                  <a:pt x="14341" y="3142"/>
                  <a:pt x="14164" y="3142"/>
                </a:cubicBezTo>
                <a:cubicBezTo>
                  <a:pt x="14164" y="3142"/>
                  <a:pt x="14164" y="3338"/>
                  <a:pt x="14164" y="3338"/>
                </a:cubicBezTo>
                <a:cubicBezTo>
                  <a:pt x="14164" y="3535"/>
                  <a:pt x="14164" y="3535"/>
                  <a:pt x="14164" y="3731"/>
                </a:cubicBezTo>
                <a:cubicBezTo>
                  <a:pt x="14341" y="3731"/>
                  <a:pt x="14341" y="3731"/>
                  <a:pt x="14518" y="3731"/>
                </a:cubicBezTo>
                <a:close/>
                <a:moveTo>
                  <a:pt x="14518" y="2356"/>
                </a:moveTo>
                <a:cubicBezTo>
                  <a:pt x="14518" y="2356"/>
                  <a:pt x="14695" y="2160"/>
                  <a:pt x="14695" y="2160"/>
                </a:cubicBezTo>
                <a:cubicBezTo>
                  <a:pt x="14695" y="2160"/>
                  <a:pt x="14872" y="1964"/>
                  <a:pt x="14872" y="1964"/>
                </a:cubicBezTo>
                <a:cubicBezTo>
                  <a:pt x="14872" y="1767"/>
                  <a:pt x="14695" y="1767"/>
                  <a:pt x="14695" y="1571"/>
                </a:cubicBezTo>
                <a:cubicBezTo>
                  <a:pt x="14695" y="1571"/>
                  <a:pt x="14518" y="1571"/>
                  <a:pt x="14518" y="1571"/>
                </a:cubicBezTo>
                <a:cubicBezTo>
                  <a:pt x="14341" y="1571"/>
                  <a:pt x="14341" y="1571"/>
                  <a:pt x="14164" y="1571"/>
                </a:cubicBezTo>
                <a:cubicBezTo>
                  <a:pt x="14164" y="1767"/>
                  <a:pt x="14164" y="1767"/>
                  <a:pt x="14164" y="1964"/>
                </a:cubicBezTo>
                <a:cubicBezTo>
                  <a:pt x="14164" y="1964"/>
                  <a:pt x="14164" y="2160"/>
                  <a:pt x="14164" y="2160"/>
                </a:cubicBezTo>
                <a:cubicBezTo>
                  <a:pt x="14341" y="2160"/>
                  <a:pt x="14341" y="2356"/>
                  <a:pt x="14518" y="2356"/>
                </a:cubicBezTo>
                <a:close/>
                <a:moveTo>
                  <a:pt x="14518" y="785"/>
                </a:moveTo>
                <a:cubicBezTo>
                  <a:pt x="14518" y="785"/>
                  <a:pt x="14695" y="785"/>
                  <a:pt x="14695" y="785"/>
                </a:cubicBezTo>
                <a:cubicBezTo>
                  <a:pt x="14695" y="589"/>
                  <a:pt x="14872" y="589"/>
                  <a:pt x="14872" y="393"/>
                </a:cubicBezTo>
                <a:cubicBezTo>
                  <a:pt x="14872" y="393"/>
                  <a:pt x="14695" y="196"/>
                  <a:pt x="14695" y="196"/>
                </a:cubicBezTo>
                <a:cubicBezTo>
                  <a:pt x="14695" y="0"/>
                  <a:pt x="14518" y="0"/>
                  <a:pt x="14518" y="0"/>
                </a:cubicBezTo>
                <a:cubicBezTo>
                  <a:pt x="14341" y="0"/>
                  <a:pt x="14341" y="0"/>
                  <a:pt x="14164" y="196"/>
                </a:cubicBezTo>
                <a:cubicBezTo>
                  <a:pt x="14164" y="196"/>
                  <a:pt x="14164" y="393"/>
                  <a:pt x="14164" y="393"/>
                </a:cubicBezTo>
                <a:cubicBezTo>
                  <a:pt x="14164" y="589"/>
                  <a:pt x="14164" y="589"/>
                  <a:pt x="14164" y="785"/>
                </a:cubicBezTo>
                <a:cubicBezTo>
                  <a:pt x="14341" y="785"/>
                  <a:pt x="14341" y="785"/>
                  <a:pt x="14518" y="785"/>
                </a:cubicBezTo>
                <a:close/>
                <a:moveTo>
                  <a:pt x="14518" y="14924"/>
                </a:moveTo>
                <a:cubicBezTo>
                  <a:pt x="14341" y="14924"/>
                  <a:pt x="14341" y="14924"/>
                  <a:pt x="14164" y="15120"/>
                </a:cubicBezTo>
                <a:cubicBezTo>
                  <a:pt x="14164" y="15120"/>
                  <a:pt x="14164" y="15316"/>
                  <a:pt x="14164" y="15316"/>
                </a:cubicBezTo>
                <a:cubicBezTo>
                  <a:pt x="14164" y="15513"/>
                  <a:pt x="14164" y="15513"/>
                  <a:pt x="14164" y="15513"/>
                </a:cubicBezTo>
                <a:cubicBezTo>
                  <a:pt x="14341" y="15709"/>
                  <a:pt x="14341" y="15709"/>
                  <a:pt x="14518" y="15709"/>
                </a:cubicBezTo>
                <a:cubicBezTo>
                  <a:pt x="14518" y="15709"/>
                  <a:pt x="14695" y="15709"/>
                  <a:pt x="14695" y="15513"/>
                </a:cubicBezTo>
                <a:cubicBezTo>
                  <a:pt x="14695" y="15513"/>
                  <a:pt x="14872" y="15513"/>
                  <a:pt x="14872" y="15316"/>
                </a:cubicBezTo>
                <a:cubicBezTo>
                  <a:pt x="14872" y="15316"/>
                  <a:pt x="14695" y="15120"/>
                  <a:pt x="14695" y="15120"/>
                </a:cubicBezTo>
                <a:cubicBezTo>
                  <a:pt x="14695" y="14924"/>
                  <a:pt x="14518" y="14924"/>
                  <a:pt x="14518" y="14924"/>
                </a:cubicBezTo>
                <a:close/>
                <a:moveTo>
                  <a:pt x="14518" y="13549"/>
                </a:moveTo>
                <a:cubicBezTo>
                  <a:pt x="14341" y="13549"/>
                  <a:pt x="14341" y="13549"/>
                  <a:pt x="14164" y="13549"/>
                </a:cubicBezTo>
                <a:cubicBezTo>
                  <a:pt x="14164" y="13745"/>
                  <a:pt x="14164" y="13745"/>
                  <a:pt x="14164" y="13942"/>
                </a:cubicBezTo>
                <a:cubicBezTo>
                  <a:pt x="14164" y="13942"/>
                  <a:pt x="14164" y="13942"/>
                  <a:pt x="14164" y="14138"/>
                </a:cubicBezTo>
                <a:cubicBezTo>
                  <a:pt x="14341" y="14138"/>
                  <a:pt x="14341" y="14138"/>
                  <a:pt x="14518" y="14138"/>
                </a:cubicBezTo>
                <a:cubicBezTo>
                  <a:pt x="14518" y="14138"/>
                  <a:pt x="14695" y="14138"/>
                  <a:pt x="14695" y="14138"/>
                </a:cubicBezTo>
                <a:cubicBezTo>
                  <a:pt x="14695" y="13942"/>
                  <a:pt x="14872" y="13942"/>
                  <a:pt x="14872" y="13942"/>
                </a:cubicBezTo>
                <a:cubicBezTo>
                  <a:pt x="14872" y="13745"/>
                  <a:pt x="14695" y="13745"/>
                  <a:pt x="14695" y="13549"/>
                </a:cubicBezTo>
                <a:cubicBezTo>
                  <a:pt x="14695" y="13549"/>
                  <a:pt x="14518" y="13549"/>
                  <a:pt x="14518" y="13549"/>
                </a:cubicBezTo>
                <a:close/>
                <a:moveTo>
                  <a:pt x="14518" y="11978"/>
                </a:moveTo>
                <a:cubicBezTo>
                  <a:pt x="14341" y="11978"/>
                  <a:pt x="14341" y="11978"/>
                  <a:pt x="14164" y="12175"/>
                </a:cubicBezTo>
                <a:cubicBezTo>
                  <a:pt x="14164" y="12175"/>
                  <a:pt x="14164" y="12175"/>
                  <a:pt x="14164" y="12371"/>
                </a:cubicBezTo>
                <a:cubicBezTo>
                  <a:pt x="14164" y="12371"/>
                  <a:pt x="14164" y="12567"/>
                  <a:pt x="14164" y="12567"/>
                </a:cubicBezTo>
                <a:cubicBezTo>
                  <a:pt x="14341" y="12764"/>
                  <a:pt x="14341" y="12764"/>
                  <a:pt x="14518" y="12764"/>
                </a:cubicBezTo>
                <a:cubicBezTo>
                  <a:pt x="14518" y="12764"/>
                  <a:pt x="14695" y="12764"/>
                  <a:pt x="14695" y="12567"/>
                </a:cubicBezTo>
                <a:cubicBezTo>
                  <a:pt x="14695" y="12567"/>
                  <a:pt x="14872" y="12371"/>
                  <a:pt x="14872" y="12371"/>
                </a:cubicBezTo>
                <a:cubicBezTo>
                  <a:pt x="14872" y="12175"/>
                  <a:pt x="14695" y="12175"/>
                  <a:pt x="14695" y="12175"/>
                </a:cubicBezTo>
                <a:cubicBezTo>
                  <a:pt x="14695" y="11978"/>
                  <a:pt x="14518" y="11978"/>
                  <a:pt x="14518" y="11978"/>
                </a:cubicBezTo>
                <a:close/>
                <a:moveTo>
                  <a:pt x="14518" y="10407"/>
                </a:moveTo>
                <a:cubicBezTo>
                  <a:pt x="14341" y="10407"/>
                  <a:pt x="14341" y="10604"/>
                  <a:pt x="14164" y="10604"/>
                </a:cubicBezTo>
                <a:cubicBezTo>
                  <a:pt x="14164" y="10604"/>
                  <a:pt x="14164" y="10800"/>
                  <a:pt x="14164" y="10800"/>
                </a:cubicBezTo>
                <a:cubicBezTo>
                  <a:pt x="14164" y="10996"/>
                  <a:pt x="14164" y="10996"/>
                  <a:pt x="14164" y="11193"/>
                </a:cubicBezTo>
                <a:cubicBezTo>
                  <a:pt x="14341" y="11193"/>
                  <a:pt x="14341" y="11193"/>
                  <a:pt x="14518" y="11193"/>
                </a:cubicBezTo>
                <a:cubicBezTo>
                  <a:pt x="14518" y="11193"/>
                  <a:pt x="14695" y="11193"/>
                  <a:pt x="14695" y="11193"/>
                </a:cubicBezTo>
                <a:cubicBezTo>
                  <a:pt x="14695" y="10996"/>
                  <a:pt x="14872" y="10996"/>
                  <a:pt x="14872" y="10800"/>
                </a:cubicBezTo>
                <a:cubicBezTo>
                  <a:pt x="14872" y="10800"/>
                  <a:pt x="14695" y="10604"/>
                  <a:pt x="14695" y="10604"/>
                </a:cubicBezTo>
                <a:cubicBezTo>
                  <a:pt x="14695" y="10604"/>
                  <a:pt x="14518" y="10407"/>
                  <a:pt x="14518" y="10407"/>
                </a:cubicBezTo>
                <a:close/>
                <a:moveTo>
                  <a:pt x="14518" y="21011"/>
                </a:moveTo>
                <a:cubicBezTo>
                  <a:pt x="14341" y="21011"/>
                  <a:pt x="14341" y="21011"/>
                  <a:pt x="14164" y="21011"/>
                </a:cubicBezTo>
                <a:cubicBezTo>
                  <a:pt x="14164" y="21011"/>
                  <a:pt x="14164" y="21207"/>
                  <a:pt x="14164" y="21207"/>
                </a:cubicBezTo>
                <a:cubicBezTo>
                  <a:pt x="14164" y="21404"/>
                  <a:pt x="14164" y="21404"/>
                  <a:pt x="14164" y="21600"/>
                </a:cubicBezTo>
                <a:cubicBezTo>
                  <a:pt x="14341" y="21600"/>
                  <a:pt x="14341" y="21600"/>
                  <a:pt x="14518" y="21600"/>
                </a:cubicBezTo>
                <a:cubicBezTo>
                  <a:pt x="14518" y="21600"/>
                  <a:pt x="14695" y="21600"/>
                  <a:pt x="14695" y="21600"/>
                </a:cubicBezTo>
                <a:cubicBezTo>
                  <a:pt x="14695" y="21404"/>
                  <a:pt x="14872" y="21404"/>
                  <a:pt x="14872" y="21207"/>
                </a:cubicBezTo>
                <a:cubicBezTo>
                  <a:pt x="14872" y="21207"/>
                  <a:pt x="14695" y="21011"/>
                  <a:pt x="14695" y="21011"/>
                </a:cubicBezTo>
                <a:cubicBezTo>
                  <a:pt x="14695" y="21011"/>
                  <a:pt x="14518" y="21011"/>
                  <a:pt x="14518" y="21011"/>
                </a:cubicBezTo>
                <a:close/>
                <a:moveTo>
                  <a:pt x="14518" y="19440"/>
                </a:moveTo>
                <a:cubicBezTo>
                  <a:pt x="14341" y="19440"/>
                  <a:pt x="14341" y="19440"/>
                  <a:pt x="14164" y="19636"/>
                </a:cubicBezTo>
                <a:cubicBezTo>
                  <a:pt x="14164" y="19636"/>
                  <a:pt x="14164" y="19636"/>
                  <a:pt x="14164" y="19833"/>
                </a:cubicBezTo>
                <a:cubicBezTo>
                  <a:pt x="14164" y="19833"/>
                  <a:pt x="14164" y="20029"/>
                  <a:pt x="14164" y="20029"/>
                </a:cubicBezTo>
                <a:cubicBezTo>
                  <a:pt x="14341" y="20225"/>
                  <a:pt x="14341" y="20225"/>
                  <a:pt x="14518" y="20225"/>
                </a:cubicBezTo>
                <a:cubicBezTo>
                  <a:pt x="14518" y="20225"/>
                  <a:pt x="14695" y="20225"/>
                  <a:pt x="14695" y="20029"/>
                </a:cubicBezTo>
                <a:cubicBezTo>
                  <a:pt x="14695" y="20029"/>
                  <a:pt x="14872" y="19833"/>
                  <a:pt x="14872" y="19833"/>
                </a:cubicBezTo>
                <a:cubicBezTo>
                  <a:pt x="14872" y="19636"/>
                  <a:pt x="14695" y="19636"/>
                  <a:pt x="14695" y="19636"/>
                </a:cubicBezTo>
                <a:cubicBezTo>
                  <a:pt x="14695" y="19440"/>
                  <a:pt x="14518" y="19440"/>
                  <a:pt x="14518" y="19440"/>
                </a:cubicBezTo>
                <a:close/>
                <a:moveTo>
                  <a:pt x="14518" y="17869"/>
                </a:moveTo>
                <a:cubicBezTo>
                  <a:pt x="14341" y="17869"/>
                  <a:pt x="14341" y="18065"/>
                  <a:pt x="14164" y="18065"/>
                </a:cubicBezTo>
                <a:cubicBezTo>
                  <a:pt x="14164" y="18065"/>
                  <a:pt x="14164" y="18262"/>
                  <a:pt x="14164" y="18262"/>
                </a:cubicBezTo>
                <a:cubicBezTo>
                  <a:pt x="14164" y="18458"/>
                  <a:pt x="14164" y="18458"/>
                  <a:pt x="14164" y="18655"/>
                </a:cubicBezTo>
                <a:cubicBezTo>
                  <a:pt x="14341" y="18655"/>
                  <a:pt x="14341" y="18655"/>
                  <a:pt x="14518" y="18655"/>
                </a:cubicBezTo>
                <a:cubicBezTo>
                  <a:pt x="14518" y="18655"/>
                  <a:pt x="14695" y="18655"/>
                  <a:pt x="14695" y="18655"/>
                </a:cubicBezTo>
                <a:cubicBezTo>
                  <a:pt x="14695" y="18458"/>
                  <a:pt x="14872" y="18458"/>
                  <a:pt x="14872" y="18262"/>
                </a:cubicBezTo>
                <a:cubicBezTo>
                  <a:pt x="14872" y="18262"/>
                  <a:pt x="14695" y="18065"/>
                  <a:pt x="14695" y="18065"/>
                </a:cubicBezTo>
                <a:cubicBezTo>
                  <a:pt x="14695" y="18065"/>
                  <a:pt x="14518" y="17869"/>
                  <a:pt x="14518" y="17869"/>
                </a:cubicBezTo>
                <a:close/>
                <a:moveTo>
                  <a:pt x="14518" y="16495"/>
                </a:moveTo>
                <a:cubicBezTo>
                  <a:pt x="14341" y="16495"/>
                  <a:pt x="14341" y="16495"/>
                  <a:pt x="14164" y="16495"/>
                </a:cubicBezTo>
                <a:cubicBezTo>
                  <a:pt x="14164" y="16691"/>
                  <a:pt x="14164" y="16691"/>
                  <a:pt x="14164" y="16887"/>
                </a:cubicBezTo>
                <a:cubicBezTo>
                  <a:pt x="14164" y="16887"/>
                  <a:pt x="14164" y="17084"/>
                  <a:pt x="14164" y="17084"/>
                </a:cubicBezTo>
                <a:cubicBezTo>
                  <a:pt x="14341" y="17084"/>
                  <a:pt x="14341" y="17280"/>
                  <a:pt x="14518" y="17280"/>
                </a:cubicBezTo>
                <a:cubicBezTo>
                  <a:pt x="14518" y="17280"/>
                  <a:pt x="14695" y="17084"/>
                  <a:pt x="14695" y="17084"/>
                </a:cubicBezTo>
                <a:cubicBezTo>
                  <a:pt x="14695" y="17084"/>
                  <a:pt x="14872" y="16887"/>
                  <a:pt x="14872" y="16887"/>
                </a:cubicBezTo>
                <a:cubicBezTo>
                  <a:pt x="14872" y="16691"/>
                  <a:pt x="14695" y="16691"/>
                  <a:pt x="14695" y="16495"/>
                </a:cubicBezTo>
                <a:cubicBezTo>
                  <a:pt x="14695" y="16495"/>
                  <a:pt x="14518" y="16495"/>
                  <a:pt x="14518" y="16495"/>
                </a:cubicBezTo>
                <a:close/>
              </a:path>
            </a:pathLst>
          </a:custGeom>
          <a:solidFill>
            <a:srgbClr val="FFFFFF"/>
          </a:solidFill>
          <a:ln w="12700">
            <a:miter lim="400000"/>
          </a:ln>
        </p:spPr>
        <p:txBody>
          <a:bodyPr lIns="121919" tIns="121919" rIns="121919" bIns="121919"/>
          <a:lstStyle/>
          <a:p>
            <a:endParaRPr dirty="0"/>
          </a:p>
        </p:txBody>
      </p:sp>
      <p:sp>
        <p:nvSpPr>
          <p:cNvPr id="213" name="Oval 26">
            <a:extLst>
              <a:ext uri="{FF2B5EF4-FFF2-40B4-BE49-F238E27FC236}">
                <a16:creationId xmlns:a16="http://schemas.microsoft.com/office/drawing/2014/main" id="{89630E00-42CF-3F13-DDCF-1EAE7E35EB20}"/>
              </a:ext>
            </a:extLst>
          </p:cNvPr>
          <p:cNvSpPr>
            <a:spLocks noChangeAspect="1"/>
          </p:cNvSpPr>
          <p:nvPr/>
        </p:nvSpPr>
        <p:spPr>
          <a:xfrm rot="8741889">
            <a:off x="13490822" y="5869166"/>
            <a:ext cx="1294205" cy="391502"/>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r>
              <a:rPr lang="en-US" dirty="0"/>
              <a:t> </a:t>
            </a:r>
            <a:endParaRPr dirty="0"/>
          </a:p>
        </p:txBody>
      </p:sp>
      <p:sp>
        <p:nvSpPr>
          <p:cNvPr id="189" name="Shape">
            <a:extLst>
              <a:ext uri="{FF2B5EF4-FFF2-40B4-BE49-F238E27FC236}">
                <a16:creationId xmlns:a16="http://schemas.microsoft.com/office/drawing/2014/main" id="{47BC45A5-BF64-ACFA-3FE7-0782F1F48A48}"/>
              </a:ext>
            </a:extLst>
          </p:cNvPr>
          <p:cNvSpPr/>
          <p:nvPr/>
        </p:nvSpPr>
        <p:spPr>
          <a:xfrm>
            <a:off x="10527373" y="7417942"/>
            <a:ext cx="618068" cy="96096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2" y="0"/>
                  <a:pt x="0" y="3086"/>
                  <a:pt x="0" y="6983"/>
                </a:cubicBezTo>
                <a:cubicBezTo>
                  <a:pt x="0" y="9420"/>
                  <a:pt x="2009" y="11693"/>
                  <a:pt x="5274" y="12992"/>
                </a:cubicBezTo>
                <a:cubicBezTo>
                  <a:pt x="5274" y="13967"/>
                  <a:pt x="5274" y="13967"/>
                  <a:pt x="5274" y="13967"/>
                </a:cubicBezTo>
                <a:cubicBezTo>
                  <a:pt x="5274" y="14617"/>
                  <a:pt x="6279" y="15266"/>
                  <a:pt x="7535" y="15266"/>
                </a:cubicBezTo>
                <a:cubicBezTo>
                  <a:pt x="14316" y="15266"/>
                  <a:pt x="14316" y="15266"/>
                  <a:pt x="14316" y="15266"/>
                </a:cubicBezTo>
                <a:cubicBezTo>
                  <a:pt x="15572" y="15266"/>
                  <a:pt x="16577" y="14617"/>
                  <a:pt x="16577" y="13967"/>
                </a:cubicBezTo>
                <a:cubicBezTo>
                  <a:pt x="16577" y="12992"/>
                  <a:pt x="16577" y="12992"/>
                  <a:pt x="16577" y="12992"/>
                </a:cubicBezTo>
                <a:cubicBezTo>
                  <a:pt x="19591" y="11693"/>
                  <a:pt x="21600" y="9420"/>
                  <a:pt x="21600" y="6983"/>
                </a:cubicBezTo>
                <a:cubicBezTo>
                  <a:pt x="21600" y="3086"/>
                  <a:pt x="16828" y="0"/>
                  <a:pt x="10800" y="0"/>
                </a:cubicBezTo>
                <a:close/>
                <a:moveTo>
                  <a:pt x="14819" y="11856"/>
                </a:moveTo>
                <a:cubicBezTo>
                  <a:pt x="14316" y="12018"/>
                  <a:pt x="14316" y="12180"/>
                  <a:pt x="14316" y="12505"/>
                </a:cubicBezTo>
                <a:cubicBezTo>
                  <a:pt x="14316" y="13805"/>
                  <a:pt x="14316" y="13805"/>
                  <a:pt x="14316" y="13805"/>
                </a:cubicBezTo>
                <a:cubicBezTo>
                  <a:pt x="12056" y="13805"/>
                  <a:pt x="12056" y="13805"/>
                  <a:pt x="12056" y="13805"/>
                </a:cubicBezTo>
                <a:cubicBezTo>
                  <a:pt x="12056" y="9582"/>
                  <a:pt x="12056" y="9582"/>
                  <a:pt x="12056" y="9582"/>
                </a:cubicBezTo>
                <a:cubicBezTo>
                  <a:pt x="15070" y="7471"/>
                  <a:pt x="15070" y="7471"/>
                  <a:pt x="15070" y="7471"/>
                </a:cubicBezTo>
                <a:cubicBezTo>
                  <a:pt x="15572" y="7308"/>
                  <a:pt x="15572" y="6821"/>
                  <a:pt x="15070" y="6496"/>
                </a:cubicBezTo>
                <a:cubicBezTo>
                  <a:pt x="14819" y="6171"/>
                  <a:pt x="14065" y="6171"/>
                  <a:pt x="13563" y="6496"/>
                </a:cubicBezTo>
                <a:cubicBezTo>
                  <a:pt x="10800" y="8283"/>
                  <a:pt x="10800" y="8283"/>
                  <a:pt x="10800" y="8283"/>
                </a:cubicBezTo>
                <a:cubicBezTo>
                  <a:pt x="8037" y="6496"/>
                  <a:pt x="8037" y="6496"/>
                  <a:pt x="8037" y="6496"/>
                </a:cubicBezTo>
                <a:cubicBezTo>
                  <a:pt x="7535" y="6171"/>
                  <a:pt x="7033" y="6171"/>
                  <a:pt x="6530" y="6496"/>
                </a:cubicBezTo>
                <a:cubicBezTo>
                  <a:pt x="6028" y="6821"/>
                  <a:pt x="6028" y="7308"/>
                  <a:pt x="6530" y="7471"/>
                </a:cubicBezTo>
                <a:cubicBezTo>
                  <a:pt x="9795" y="9582"/>
                  <a:pt x="9795" y="9582"/>
                  <a:pt x="9795" y="9582"/>
                </a:cubicBezTo>
                <a:cubicBezTo>
                  <a:pt x="9795" y="13805"/>
                  <a:pt x="9795" y="13805"/>
                  <a:pt x="9795" y="13805"/>
                </a:cubicBezTo>
                <a:cubicBezTo>
                  <a:pt x="7535" y="13805"/>
                  <a:pt x="7535" y="13805"/>
                  <a:pt x="7535" y="13805"/>
                </a:cubicBezTo>
                <a:cubicBezTo>
                  <a:pt x="7535" y="12505"/>
                  <a:pt x="7535" y="12505"/>
                  <a:pt x="7535" y="12505"/>
                </a:cubicBezTo>
                <a:cubicBezTo>
                  <a:pt x="7535" y="12180"/>
                  <a:pt x="7284" y="12018"/>
                  <a:pt x="6781" y="11856"/>
                </a:cubicBezTo>
                <a:cubicBezTo>
                  <a:pt x="4019" y="10881"/>
                  <a:pt x="2260" y="9095"/>
                  <a:pt x="2260" y="6983"/>
                </a:cubicBezTo>
                <a:cubicBezTo>
                  <a:pt x="2260" y="3898"/>
                  <a:pt x="6028" y="1299"/>
                  <a:pt x="10800" y="1299"/>
                </a:cubicBezTo>
                <a:cubicBezTo>
                  <a:pt x="15572" y="1299"/>
                  <a:pt x="19340" y="3898"/>
                  <a:pt x="19340" y="6983"/>
                </a:cubicBezTo>
                <a:cubicBezTo>
                  <a:pt x="19340" y="9095"/>
                  <a:pt x="17581" y="10881"/>
                  <a:pt x="14819" y="11856"/>
                </a:cubicBezTo>
                <a:close/>
                <a:moveTo>
                  <a:pt x="14819" y="18352"/>
                </a:moveTo>
                <a:cubicBezTo>
                  <a:pt x="7033" y="18352"/>
                  <a:pt x="7033" y="18352"/>
                  <a:pt x="7033" y="18352"/>
                </a:cubicBezTo>
                <a:cubicBezTo>
                  <a:pt x="6279" y="18352"/>
                  <a:pt x="5777" y="18677"/>
                  <a:pt x="5777" y="19002"/>
                </a:cubicBezTo>
                <a:cubicBezTo>
                  <a:pt x="5777" y="19326"/>
                  <a:pt x="6279" y="19651"/>
                  <a:pt x="7033" y="19651"/>
                </a:cubicBezTo>
                <a:cubicBezTo>
                  <a:pt x="8540" y="19651"/>
                  <a:pt x="8540" y="19651"/>
                  <a:pt x="8540" y="19651"/>
                </a:cubicBezTo>
                <a:cubicBezTo>
                  <a:pt x="8540" y="20138"/>
                  <a:pt x="8540" y="20138"/>
                  <a:pt x="8540" y="20138"/>
                </a:cubicBezTo>
                <a:cubicBezTo>
                  <a:pt x="8540" y="20950"/>
                  <a:pt x="9544" y="21600"/>
                  <a:pt x="10800" y="21600"/>
                </a:cubicBezTo>
                <a:cubicBezTo>
                  <a:pt x="12056" y="21600"/>
                  <a:pt x="13312" y="20950"/>
                  <a:pt x="13312" y="20138"/>
                </a:cubicBezTo>
                <a:cubicBezTo>
                  <a:pt x="13312" y="19651"/>
                  <a:pt x="13312" y="19651"/>
                  <a:pt x="13312" y="19651"/>
                </a:cubicBezTo>
                <a:cubicBezTo>
                  <a:pt x="14819" y="19651"/>
                  <a:pt x="14819" y="19651"/>
                  <a:pt x="14819" y="19651"/>
                </a:cubicBezTo>
                <a:cubicBezTo>
                  <a:pt x="15321" y="19651"/>
                  <a:pt x="15823" y="19326"/>
                  <a:pt x="15823" y="19002"/>
                </a:cubicBezTo>
                <a:cubicBezTo>
                  <a:pt x="15823" y="18677"/>
                  <a:pt x="15321" y="18352"/>
                  <a:pt x="14819" y="18352"/>
                </a:cubicBezTo>
                <a:close/>
                <a:moveTo>
                  <a:pt x="14819" y="16078"/>
                </a:moveTo>
                <a:cubicBezTo>
                  <a:pt x="7033" y="16078"/>
                  <a:pt x="7033" y="16078"/>
                  <a:pt x="7033" y="16078"/>
                </a:cubicBezTo>
                <a:cubicBezTo>
                  <a:pt x="6279" y="16078"/>
                  <a:pt x="5777" y="16403"/>
                  <a:pt x="5777" y="16890"/>
                </a:cubicBezTo>
                <a:cubicBezTo>
                  <a:pt x="5777" y="17215"/>
                  <a:pt x="6279" y="17540"/>
                  <a:pt x="7033" y="17540"/>
                </a:cubicBezTo>
                <a:cubicBezTo>
                  <a:pt x="14819" y="17540"/>
                  <a:pt x="14819" y="17540"/>
                  <a:pt x="14819" y="17540"/>
                </a:cubicBezTo>
                <a:cubicBezTo>
                  <a:pt x="15321" y="17540"/>
                  <a:pt x="15823" y="17215"/>
                  <a:pt x="15823" y="16890"/>
                </a:cubicBezTo>
                <a:cubicBezTo>
                  <a:pt x="15823" y="16403"/>
                  <a:pt x="15321" y="16078"/>
                  <a:pt x="14819" y="16078"/>
                </a:cubicBezTo>
                <a:close/>
              </a:path>
            </a:pathLst>
          </a:custGeom>
          <a:solidFill>
            <a:srgbClr val="FFFFFF"/>
          </a:solidFill>
          <a:ln w="12700">
            <a:miter lim="400000"/>
          </a:ln>
        </p:spPr>
        <p:txBody>
          <a:bodyPr lIns="121919" tIns="121919" rIns="121919" bIns="121919"/>
          <a:lstStyle/>
          <a:p>
            <a:endParaRPr/>
          </a:p>
        </p:txBody>
      </p:sp>
      <p:sp>
        <p:nvSpPr>
          <p:cNvPr id="197" name="TextBox 17">
            <a:extLst>
              <a:ext uri="{FF2B5EF4-FFF2-40B4-BE49-F238E27FC236}">
                <a16:creationId xmlns:a16="http://schemas.microsoft.com/office/drawing/2014/main" id="{B31672A4-C559-874C-BB1C-B20E6F38F7A9}"/>
              </a:ext>
            </a:extLst>
          </p:cNvPr>
          <p:cNvSpPr txBox="1"/>
          <p:nvPr/>
        </p:nvSpPr>
        <p:spPr>
          <a:xfrm>
            <a:off x="12727522" y="3083503"/>
            <a:ext cx="2583003" cy="738664"/>
          </a:xfrm>
          <a:prstGeom prst="rect">
            <a:avLst/>
          </a:prstGeom>
        </p:spPr>
        <p:txBody>
          <a:bodyPr lIns="0" tIns="0" rIns="0" bIns="0" rtlCol="0" anchor="t">
            <a:spAutoFit/>
          </a:bodyPr>
          <a:lstStyle/>
          <a:p>
            <a:pPr algn="ctr"/>
            <a:r>
              <a:rPr lang="en-US" sz="2400" b="1" dirty="0">
                <a:solidFill>
                  <a:srgbClr val="F4F4F4"/>
                </a:solidFill>
                <a:latin typeface="Montserrat" pitchFamily="2" charset="77"/>
              </a:rPr>
              <a:t>Data Exploration</a:t>
            </a:r>
          </a:p>
        </p:txBody>
      </p:sp>
      <p:sp>
        <p:nvSpPr>
          <p:cNvPr id="158" name="Freeform 7">
            <a:extLst>
              <a:ext uri="{FF2B5EF4-FFF2-40B4-BE49-F238E27FC236}">
                <a16:creationId xmlns:a16="http://schemas.microsoft.com/office/drawing/2014/main" id="{1978876F-78DD-83C5-F216-411332AC4A9E}"/>
              </a:ext>
            </a:extLst>
          </p:cNvPr>
          <p:cNvSpPr>
            <a:spLocks noChangeAspect="1"/>
          </p:cNvSpPr>
          <p:nvPr/>
        </p:nvSpPr>
        <p:spPr>
          <a:xfrm>
            <a:off x="13088066" y="4459921"/>
            <a:ext cx="1081425" cy="2063372"/>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A2C2EA"/>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99" name="TextBox 17">
            <a:extLst>
              <a:ext uri="{FF2B5EF4-FFF2-40B4-BE49-F238E27FC236}">
                <a16:creationId xmlns:a16="http://schemas.microsoft.com/office/drawing/2014/main" id="{17EDB061-15CD-0548-EE57-9D1267C7D177}"/>
              </a:ext>
            </a:extLst>
          </p:cNvPr>
          <p:cNvSpPr txBox="1"/>
          <p:nvPr/>
        </p:nvSpPr>
        <p:spPr>
          <a:xfrm>
            <a:off x="15345052" y="4912788"/>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Analysis</a:t>
            </a:r>
          </a:p>
        </p:txBody>
      </p:sp>
      <p:sp>
        <p:nvSpPr>
          <p:cNvPr id="200" name="TextBox 17">
            <a:extLst>
              <a:ext uri="{FF2B5EF4-FFF2-40B4-BE49-F238E27FC236}">
                <a16:creationId xmlns:a16="http://schemas.microsoft.com/office/drawing/2014/main" id="{AD51B4E4-2420-9468-19B1-C506588F8817}"/>
              </a:ext>
            </a:extLst>
          </p:cNvPr>
          <p:cNvSpPr txBox="1"/>
          <p:nvPr/>
        </p:nvSpPr>
        <p:spPr>
          <a:xfrm>
            <a:off x="11590197" y="8249999"/>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Validation</a:t>
            </a:r>
          </a:p>
        </p:txBody>
      </p:sp>
      <p:sp>
        <p:nvSpPr>
          <p:cNvPr id="201" name="TextBox 17">
            <a:extLst>
              <a:ext uri="{FF2B5EF4-FFF2-40B4-BE49-F238E27FC236}">
                <a16:creationId xmlns:a16="http://schemas.microsoft.com/office/drawing/2014/main" id="{F334F0FA-E024-896C-7FCE-D2CFD518843D}"/>
              </a:ext>
            </a:extLst>
          </p:cNvPr>
          <p:cNvSpPr txBox="1"/>
          <p:nvPr/>
        </p:nvSpPr>
        <p:spPr>
          <a:xfrm>
            <a:off x="8748699" y="6418424"/>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Hypothesis</a:t>
            </a:r>
          </a:p>
        </p:txBody>
      </p:sp>
      <p:sp>
        <p:nvSpPr>
          <p:cNvPr id="204" name="TextBox 17">
            <a:extLst>
              <a:ext uri="{FF2B5EF4-FFF2-40B4-BE49-F238E27FC236}">
                <a16:creationId xmlns:a16="http://schemas.microsoft.com/office/drawing/2014/main" id="{275DF65C-345F-1B7C-BA6D-A127E5BE52F0}"/>
              </a:ext>
            </a:extLst>
          </p:cNvPr>
          <p:cNvSpPr txBox="1"/>
          <p:nvPr/>
        </p:nvSpPr>
        <p:spPr>
          <a:xfrm>
            <a:off x="13245308" y="930631"/>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Data Collection</a:t>
            </a:r>
          </a:p>
        </p:txBody>
      </p:sp>
      <p:sp>
        <p:nvSpPr>
          <p:cNvPr id="209" name="Shape">
            <a:extLst>
              <a:ext uri="{FF2B5EF4-FFF2-40B4-BE49-F238E27FC236}">
                <a16:creationId xmlns:a16="http://schemas.microsoft.com/office/drawing/2014/main" id="{24A01866-42CF-B796-2A79-D48BA4FEE68A}"/>
              </a:ext>
            </a:extLst>
          </p:cNvPr>
          <p:cNvSpPr>
            <a:spLocks noChangeAspect="1"/>
          </p:cNvSpPr>
          <p:nvPr/>
        </p:nvSpPr>
        <p:spPr>
          <a:xfrm>
            <a:off x="15580564" y="5705915"/>
            <a:ext cx="907045" cy="753281"/>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solidFill>
          <a:ln w="12700">
            <a:miter lim="400000"/>
          </a:ln>
        </p:spPr>
        <p:txBody>
          <a:bodyPr lIns="121919" tIns="121919" rIns="121919" bIns="121919"/>
          <a:lstStyle/>
          <a:p>
            <a:endParaRPr/>
          </a:p>
        </p:txBody>
      </p:sp>
      <p:grpSp>
        <p:nvGrpSpPr>
          <p:cNvPr id="208" name="Group 207">
            <a:extLst>
              <a:ext uri="{FF2B5EF4-FFF2-40B4-BE49-F238E27FC236}">
                <a16:creationId xmlns:a16="http://schemas.microsoft.com/office/drawing/2014/main" id="{A910DA6C-C682-FF33-8478-98B43EFF5E37}"/>
              </a:ext>
            </a:extLst>
          </p:cNvPr>
          <p:cNvGrpSpPr>
            <a:grpSpLocks noChangeAspect="1"/>
          </p:cNvGrpSpPr>
          <p:nvPr/>
        </p:nvGrpSpPr>
        <p:grpSpPr>
          <a:xfrm>
            <a:off x="15100120" y="3034188"/>
            <a:ext cx="825680" cy="693459"/>
            <a:chOff x="6710246" y="3249725"/>
            <a:chExt cx="1284283" cy="1045836"/>
          </a:xfrm>
        </p:grpSpPr>
        <p:sp>
          <p:nvSpPr>
            <p:cNvPr id="206" name="Shape">
              <a:extLst>
                <a:ext uri="{FF2B5EF4-FFF2-40B4-BE49-F238E27FC236}">
                  <a16:creationId xmlns:a16="http://schemas.microsoft.com/office/drawing/2014/main" id="{814C39B1-DD3E-10F5-4115-8EDA8BB66C55}"/>
                </a:ext>
              </a:extLst>
            </p:cNvPr>
            <p:cNvSpPr/>
            <p:nvPr/>
          </p:nvSpPr>
          <p:spPr>
            <a:xfrm>
              <a:off x="6710246" y="325275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solidFill>
            <a:ln w="12700">
              <a:miter lim="400000"/>
            </a:ln>
          </p:spPr>
          <p:txBody>
            <a:bodyPr lIns="121919" tIns="121919" rIns="121919" bIns="121919"/>
            <a:lstStyle/>
            <a:p>
              <a:endParaRPr dirty="0"/>
            </a:p>
          </p:txBody>
        </p:sp>
        <p:sp>
          <p:nvSpPr>
            <p:cNvPr id="207" name="Shape">
              <a:extLst>
                <a:ext uri="{FF2B5EF4-FFF2-40B4-BE49-F238E27FC236}">
                  <a16:creationId xmlns:a16="http://schemas.microsoft.com/office/drawing/2014/main" id="{012FFE17-287C-63A0-B137-968617D88A00}"/>
                </a:ext>
              </a:extLst>
            </p:cNvPr>
            <p:cNvSpPr>
              <a:spLocks noChangeAspect="1"/>
            </p:cNvSpPr>
            <p:nvPr/>
          </p:nvSpPr>
          <p:spPr>
            <a:xfrm rot="1048511">
              <a:off x="7295222" y="3249725"/>
              <a:ext cx="699307" cy="699307"/>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solidFill>
            <a:ln w="12700">
              <a:miter lim="400000"/>
            </a:ln>
          </p:spPr>
          <p:txBody>
            <a:bodyPr lIns="121919" tIns="121919" rIns="121919" bIns="121919"/>
            <a:lstStyle/>
            <a:p>
              <a:endParaRPr dirty="0"/>
            </a:p>
          </p:txBody>
        </p:sp>
      </p:grpSp>
      <p:sp>
        <p:nvSpPr>
          <p:cNvPr id="214" name="Oval 26">
            <a:extLst>
              <a:ext uri="{FF2B5EF4-FFF2-40B4-BE49-F238E27FC236}">
                <a16:creationId xmlns:a16="http://schemas.microsoft.com/office/drawing/2014/main" id="{87E78064-DAAC-5639-ED88-515F508DB397}"/>
              </a:ext>
            </a:extLst>
          </p:cNvPr>
          <p:cNvSpPr>
            <a:spLocks noChangeAspect="1"/>
          </p:cNvSpPr>
          <p:nvPr/>
        </p:nvSpPr>
        <p:spPr>
          <a:xfrm rot="8741889">
            <a:off x="16245865" y="1756802"/>
            <a:ext cx="1358674" cy="411004"/>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r>
              <a:rPr lang="en-US" dirty="0"/>
              <a:t> </a:t>
            </a:r>
            <a:endParaRPr dirty="0"/>
          </a:p>
        </p:txBody>
      </p:sp>
      <p:sp>
        <p:nvSpPr>
          <p:cNvPr id="210" name="Freeform 7">
            <a:extLst>
              <a:ext uri="{FF2B5EF4-FFF2-40B4-BE49-F238E27FC236}">
                <a16:creationId xmlns:a16="http://schemas.microsoft.com/office/drawing/2014/main" id="{36FC7041-9D51-8480-426F-4BAD52A3A5B8}"/>
              </a:ext>
            </a:extLst>
          </p:cNvPr>
          <p:cNvSpPr>
            <a:spLocks noChangeAspect="1"/>
          </p:cNvSpPr>
          <p:nvPr/>
        </p:nvSpPr>
        <p:spPr>
          <a:xfrm>
            <a:off x="15928438" y="549220"/>
            <a:ext cx="970162" cy="1851080"/>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C0504D"/>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211" name="Shape">
            <a:extLst>
              <a:ext uri="{FF2B5EF4-FFF2-40B4-BE49-F238E27FC236}">
                <a16:creationId xmlns:a16="http://schemas.microsoft.com/office/drawing/2014/main" id="{CEA9A13D-7DC8-73F8-90F5-64123374497E}"/>
              </a:ext>
            </a:extLst>
          </p:cNvPr>
          <p:cNvSpPr>
            <a:spLocks noChangeAspect="1"/>
          </p:cNvSpPr>
          <p:nvPr/>
        </p:nvSpPr>
        <p:spPr>
          <a:xfrm>
            <a:off x="16105131" y="714866"/>
            <a:ext cx="606920" cy="542433"/>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chemeClr val="bg1"/>
          </a:solidFill>
          <a:ln w="12700">
            <a:miter lim="400000"/>
          </a:ln>
        </p:spPr>
        <p:txBody>
          <a:bodyPr lIns="121919" tIns="121919" rIns="121919" bIns="121919"/>
          <a:lstStyle/>
          <a:p>
            <a:endParaRPr/>
          </a:p>
        </p:txBody>
      </p:sp>
      <p:sp>
        <p:nvSpPr>
          <p:cNvPr id="212" name="TextBox 17">
            <a:extLst>
              <a:ext uri="{FF2B5EF4-FFF2-40B4-BE49-F238E27FC236}">
                <a16:creationId xmlns:a16="http://schemas.microsoft.com/office/drawing/2014/main" id="{5C345DCF-269C-DC06-3CCC-698DA4849607}"/>
              </a:ext>
            </a:extLst>
          </p:cNvPr>
          <p:cNvSpPr txBox="1"/>
          <p:nvPr/>
        </p:nvSpPr>
        <p:spPr>
          <a:xfrm>
            <a:off x="10210800" y="4425744"/>
            <a:ext cx="2583003" cy="738664"/>
          </a:xfrm>
          <a:prstGeom prst="rect">
            <a:avLst/>
          </a:prstGeom>
        </p:spPr>
        <p:txBody>
          <a:bodyPr lIns="0" tIns="0" rIns="0" bIns="0" rtlCol="0" anchor="t">
            <a:spAutoFit/>
          </a:bodyPr>
          <a:lstStyle/>
          <a:p>
            <a:pPr algn="ctr"/>
            <a:r>
              <a:rPr lang="en-US" sz="2400" b="1" dirty="0">
                <a:solidFill>
                  <a:srgbClr val="F4F4F4"/>
                </a:solidFill>
                <a:latin typeface="Montserrat" pitchFamily="2" charset="77"/>
              </a:rPr>
              <a:t>Cleaning &amp;</a:t>
            </a:r>
          </a:p>
          <a:p>
            <a:pPr algn="ctr"/>
            <a:r>
              <a:rPr lang="en-US" sz="2400" b="1" dirty="0">
                <a:solidFill>
                  <a:srgbClr val="F4F4F4"/>
                </a:solidFill>
                <a:latin typeface="Montserrat" pitchFamily="2" charset="77"/>
              </a:rPr>
              <a:t>Normalization</a:t>
            </a:r>
          </a:p>
        </p:txBody>
      </p:sp>
      <p:pic>
        <p:nvPicPr>
          <p:cNvPr id="216" name="Graphic 215" descr="Mop and bucket with solid fill">
            <a:extLst>
              <a:ext uri="{FF2B5EF4-FFF2-40B4-BE49-F238E27FC236}">
                <a16:creationId xmlns:a16="http://schemas.microsoft.com/office/drawing/2014/main" id="{F8273D0F-20D0-76E9-D4D3-E4CD9494D6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86333" y="4553369"/>
            <a:ext cx="783325" cy="783325"/>
          </a:xfrm>
          <a:prstGeom prst="rect">
            <a:avLst/>
          </a:prstGeom>
        </p:spPr>
      </p:pic>
      <p:pic>
        <p:nvPicPr>
          <p:cNvPr id="2" name="Picture 1" descr="A blue and black logo&#10;&#10;Description automatically generated">
            <a:extLst>
              <a:ext uri="{FF2B5EF4-FFF2-40B4-BE49-F238E27FC236}">
                <a16:creationId xmlns:a16="http://schemas.microsoft.com/office/drawing/2014/main" id="{A6346EC0-E02B-E66A-DDC5-6B56DBC3223E}"/>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9144000" y="3543300"/>
            <a:ext cx="7187251" cy="1404359"/>
          </a:xfrm>
          <a:prstGeom prst="rect">
            <a:avLst/>
          </a:prstGeom>
          <a:noFill/>
        </p:spPr>
        <p:txBody>
          <a:bodyPr wrap="square" rtlCol="0">
            <a:spAutoFit/>
          </a:bodyPr>
          <a:lstStyle/>
          <a:p>
            <a:pPr>
              <a:lnSpc>
                <a:spcPct val="150000"/>
              </a:lnSpc>
            </a:pPr>
            <a:r>
              <a:rPr lang="en-US" sz="3000" dirty="0">
                <a:latin typeface="Montserrat" pitchFamily="2" charset="77"/>
              </a:rPr>
              <a:t>Have you used any of the models we’ve talked about in this section?</a:t>
            </a:r>
            <a:endParaRPr lang="en-US" sz="3200" b="1" dirty="0"/>
          </a:p>
        </p:txBody>
      </p:sp>
      <p:pic>
        <p:nvPicPr>
          <p:cNvPr id="3" name="Graphic 2" descr="Sailboat with solid fill">
            <a:extLst>
              <a:ext uri="{FF2B5EF4-FFF2-40B4-BE49-F238E27FC236}">
                <a16:creationId xmlns:a16="http://schemas.microsoft.com/office/drawing/2014/main" id="{4FF62C9E-37C7-CFD7-D4EA-A39D6A7F9A1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1264730">
            <a:off x="332257" y="6009157"/>
            <a:ext cx="4343400" cy="4343400"/>
          </a:xfrm>
          <a:prstGeom prst="rect">
            <a:avLst/>
          </a:prstGeom>
        </p:spPr>
      </p:pic>
      <p:grpSp>
        <p:nvGrpSpPr>
          <p:cNvPr id="5" name="Group 4">
            <a:extLst>
              <a:ext uri="{FF2B5EF4-FFF2-40B4-BE49-F238E27FC236}">
                <a16:creationId xmlns:a16="http://schemas.microsoft.com/office/drawing/2014/main" id="{4D6B9A8F-BC79-E2D3-0C4C-13C49C4EE3D8}"/>
              </a:ext>
            </a:extLst>
          </p:cNvPr>
          <p:cNvGrpSpPr/>
          <p:nvPr/>
        </p:nvGrpSpPr>
        <p:grpSpPr>
          <a:xfrm>
            <a:off x="-152400" y="8953500"/>
            <a:ext cx="17373600" cy="1524000"/>
            <a:chOff x="-152400" y="8953500"/>
            <a:chExt cx="17373600" cy="1524000"/>
          </a:xfrm>
        </p:grpSpPr>
        <p:grpSp>
          <p:nvGrpSpPr>
            <p:cNvPr id="27" name="Group 26">
              <a:extLst>
                <a:ext uri="{FF2B5EF4-FFF2-40B4-BE49-F238E27FC236}">
                  <a16:creationId xmlns:a16="http://schemas.microsoft.com/office/drawing/2014/main" id="{589D889F-DAEA-C4B2-D552-F499188CA5E8}"/>
                </a:ext>
              </a:extLst>
            </p:cNvPr>
            <p:cNvGrpSpPr/>
            <p:nvPr/>
          </p:nvGrpSpPr>
          <p:grpSpPr>
            <a:xfrm>
              <a:off x="-1524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AA86BAEC-603C-4605-1F95-A30844BA45C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024DEC06-B8F7-2AA7-E0FA-B241C921E69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97DB5D0E-38A4-F59E-C6ED-C4A346F9DCF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86000" y="8953500"/>
                <a:ext cx="1524000" cy="1524000"/>
              </a:xfrm>
              <a:prstGeom prst="rect">
                <a:avLst/>
              </a:prstGeom>
            </p:spPr>
          </p:pic>
        </p:grpSp>
        <p:grpSp>
          <p:nvGrpSpPr>
            <p:cNvPr id="28" name="Group 27">
              <a:extLst>
                <a:ext uri="{FF2B5EF4-FFF2-40B4-BE49-F238E27FC236}">
                  <a16:creationId xmlns:a16="http://schemas.microsoft.com/office/drawing/2014/main" id="{8FC51616-3CCE-3BAA-9BB2-3F2E1E5A5E37}"/>
                </a:ext>
              </a:extLst>
            </p:cNvPr>
            <p:cNvGrpSpPr/>
            <p:nvPr/>
          </p:nvGrpSpPr>
          <p:grpSpPr>
            <a:xfrm>
              <a:off x="35052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97F6EE73-E455-9357-C778-83613C5F140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46DA45A0-51BA-BD95-1D55-852E217CBC6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8A17E531-AD02-1C8B-00BF-DAF7CD0CE2B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86000" y="8953500"/>
                <a:ext cx="1524000" cy="1524000"/>
              </a:xfrm>
              <a:prstGeom prst="rect">
                <a:avLst/>
              </a:prstGeom>
            </p:spPr>
          </p:pic>
        </p:grpSp>
        <p:grpSp>
          <p:nvGrpSpPr>
            <p:cNvPr id="29" name="Group 28">
              <a:extLst>
                <a:ext uri="{FF2B5EF4-FFF2-40B4-BE49-F238E27FC236}">
                  <a16:creationId xmlns:a16="http://schemas.microsoft.com/office/drawing/2014/main" id="{A8E9B19A-38CD-47BB-52F5-1524F7408174}"/>
                </a:ext>
              </a:extLst>
            </p:cNvPr>
            <p:cNvGrpSpPr/>
            <p:nvPr/>
          </p:nvGrpSpPr>
          <p:grpSpPr>
            <a:xfrm>
              <a:off x="7162800" y="8953500"/>
              <a:ext cx="3962400" cy="1524000"/>
              <a:chOff x="-152400" y="8953500"/>
              <a:chExt cx="3962400" cy="1524000"/>
            </a:xfrm>
          </p:grpSpPr>
          <p:pic>
            <p:nvPicPr>
              <p:cNvPr id="38" name="Graphic 37" descr="Wave with solid fill">
                <a:extLst>
                  <a:ext uri="{FF2B5EF4-FFF2-40B4-BE49-F238E27FC236}">
                    <a16:creationId xmlns:a16="http://schemas.microsoft.com/office/drawing/2014/main" id="{863E4083-E811-7596-153E-3343BE3AC2B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39" name="Graphic 38" descr="Wave with solid fill">
                <a:extLst>
                  <a:ext uri="{FF2B5EF4-FFF2-40B4-BE49-F238E27FC236}">
                    <a16:creationId xmlns:a16="http://schemas.microsoft.com/office/drawing/2014/main" id="{5D1E84F1-2E14-1350-00D1-096C5AEDA9D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pic>
            <p:nvPicPr>
              <p:cNvPr id="40" name="Graphic 39" descr="Wave with solid fill">
                <a:extLst>
                  <a:ext uri="{FF2B5EF4-FFF2-40B4-BE49-F238E27FC236}">
                    <a16:creationId xmlns:a16="http://schemas.microsoft.com/office/drawing/2014/main" id="{7DCCE704-068A-D9D1-AD94-EC6314271B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B5FE02B2-6FA8-6B56-A275-3ED5A4CBECFD}"/>
                </a:ext>
              </a:extLst>
            </p:cNvPr>
            <p:cNvGrpSpPr/>
            <p:nvPr/>
          </p:nvGrpSpPr>
          <p:grpSpPr>
            <a:xfrm>
              <a:off x="10820400" y="8953500"/>
              <a:ext cx="3962400" cy="1524000"/>
              <a:chOff x="-152400" y="8953500"/>
              <a:chExt cx="3962400" cy="1524000"/>
            </a:xfrm>
          </p:grpSpPr>
          <p:pic>
            <p:nvPicPr>
              <p:cNvPr id="35" name="Graphic 34" descr="Wave with solid fill">
                <a:extLst>
                  <a:ext uri="{FF2B5EF4-FFF2-40B4-BE49-F238E27FC236}">
                    <a16:creationId xmlns:a16="http://schemas.microsoft.com/office/drawing/2014/main" id="{D655A7EE-ADA8-3E02-CD85-CE385B81EFC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36" name="Graphic 35" descr="Wave with solid fill">
                <a:extLst>
                  <a:ext uri="{FF2B5EF4-FFF2-40B4-BE49-F238E27FC236}">
                    <a16:creationId xmlns:a16="http://schemas.microsoft.com/office/drawing/2014/main" id="{A4961771-C2B1-1B2A-4585-3DF7DDE7AE0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pic>
            <p:nvPicPr>
              <p:cNvPr id="37" name="Graphic 36" descr="Wave with solid fill">
                <a:extLst>
                  <a:ext uri="{FF2B5EF4-FFF2-40B4-BE49-F238E27FC236}">
                    <a16:creationId xmlns:a16="http://schemas.microsoft.com/office/drawing/2014/main" id="{9AE188E9-76E7-91BA-0E18-14BFCD02EC6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DEDF77AC-FEB3-FC52-134C-26E611029266}"/>
                </a:ext>
              </a:extLst>
            </p:cNvPr>
            <p:cNvGrpSpPr/>
            <p:nvPr/>
          </p:nvGrpSpPr>
          <p:grpSpPr>
            <a:xfrm>
              <a:off x="14478000" y="8953500"/>
              <a:ext cx="2743200" cy="1524000"/>
              <a:chOff x="-152400" y="8953500"/>
              <a:chExt cx="2743200" cy="1524000"/>
            </a:xfrm>
          </p:grpSpPr>
          <p:pic>
            <p:nvPicPr>
              <p:cNvPr id="32" name="Graphic 31" descr="Wave with solid fill">
                <a:extLst>
                  <a:ext uri="{FF2B5EF4-FFF2-40B4-BE49-F238E27FC236}">
                    <a16:creationId xmlns:a16="http://schemas.microsoft.com/office/drawing/2014/main" id="{E968E9A1-9FCC-051B-F913-216DC185BEA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2400" y="8953500"/>
                <a:ext cx="1524000" cy="1524000"/>
              </a:xfrm>
              <a:prstGeom prst="rect">
                <a:avLst/>
              </a:prstGeom>
            </p:spPr>
          </p:pic>
          <p:pic>
            <p:nvPicPr>
              <p:cNvPr id="33" name="Graphic 32" descr="Wave with solid fill">
                <a:extLst>
                  <a:ext uri="{FF2B5EF4-FFF2-40B4-BE49-F238E27FC236}">
                    <a16:creationId xmlns:a16="http://schemas.microsoft.com/office/drawing/2014/main" id="{AC56BD79-87EF-AE7C-335F-9596C0BB3F9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66800" y="8953500"/>
                <a:ext cx="1524000" cy="1524000"/>
              </a:xfrm>
              <a:prstGeom prst="rect">
                <a:avLst/>
              </a:prstGeom>
            </p:spPr>
          </p:pic>
        </p:grpSp>
      </p:gr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8" cstate="print">
            <a:extLst>
              <a:ext uri="{BEBA8EAE-BF5A-486C-A8C5-ECC9F3942E4B}">
                <a14:imgProps xmlns:a14="http://schemas.microsoft.com/office/drawing/2010/main">
                  <a14:imgLayer r:embed="rId9">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261675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86000" y="3010912"/>
            <a:ext cx="14173200" cy="3539430"/>
          </a:xfrm>
          <a:prstGeom prst="rect">
            <a:avLst/>
          </a:prstGeom>
          <a:noFill/>
        </p:spPr>
        <p:txBody>
          <a:bodyPr wrap="square" lIns="91440" tIns="45720" rIns="91440" bIns="45720" rtlCol="0" anchor="t">
            <a:spAutoFit/>
          </a:bodyPr>
          <a:lstStyle/>
          <a:p>
            <a:r>
              <a:rPr lang="en-US" sz="2800" dirty="0">
                <a:latin typeface="Montserrat" panose="00000500000000000000" pitchFamily="2" charset="0"/>
              </a:rPr>
              <a:t>On your table you have a print-out in which the same data has been fitted with three different models (the red lines). </a:t>
            </a:r>
          </a:p>
          <a:p>
            <a:endParaRPr lang="en-US" sz="2800" dirty="0">
              <a:latin typeface="Montserrat" panose="00000500000000000000" pitchFamily="2" charset="0"/>
            </a:endParaRPr>
          </a:p>
          <a:p>
            <a:r>
              <a:rPr lang="en-US" sz="2800" dirty="0">
                <a:latin typeface="Montserrat"/>
              </a:rPr>
              <a:t>In your group, discuss which of these you think is the </a:t>
            </a:r>
            <a:r>
              <a:rPr lang="en-US" sz="2800" b="1" dirty="0">
                <a:latin typeface="Montserrat"/>
              </a:rPr>
              <a:t>most suitable </a:t>
            </a:r>
            <a:r>
              <a:rPr lang="en-US" sz="2800" dirty="0">
                <a:latin typeface="Montserrat"/>
              </a:rPr>
              <a:t>and </a:t>
            </a:r>
            <a:r>
              <a:rPr lang="en-US" sz="2800" b="1" dirty="0">
                <a:latin typeface="Montserrat"/>
              </a:rPr>
              <a:t>why.</a:t>
            </a:r>
            <a:endParaRPr lang="en-US" sz="2800" dirty="0">
              <a:latin typeface="Montserrat"/>
            </a:endParaRPr>
          </a:p>
          <a:p>
            <a:endParaRPr lang="en-US" sz="2800" b="1" dirty="0">
              <a:latin typeface="Montserrat"/>
            </a:endParaRPr>
          </a:p>
          <a:p>
            <a:r>
              <a:rPr lang="en-US" sz="2800" dirty="0">
                <a:latin typeface="Montserrat" panose="00000500000000000000" pitchFamily="2" charset="0"/>
              </a:rPr>
              <a:t>In general, what is the problem with high-dimensional model with many parameters?</a:t>
            </a:r>
          </a:p>
          <a:p>
            <a:pPr algn="ctr"/>
            <a:endParaRPr lang="en-US" sz="2800" b="1" dirty="0">
              <a:latin typeface="Montserrat" panose="00000500000000000000" pitchFamily="2" charset="0"/>
            </a:endParaRPr>
          </a:p>
        </p:txBody>
      </p:sp>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86600" y="6525987"/>
            <a:ext cx="3733800" cy="3733800"/>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18555" y="8017033"/>
            <a:ext cx="1328512" cy="1328512"/>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479582" y="911489"/>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5410200" y="1080000"/>
            <a:ext cx="7467600"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3" name="Picture 2" descr="A blue and black logo&#10;&#10;Description automatically generated">
            <a:extLst>
              <a:ext uri="{FF2B5EF4-FFF2-40B4-BE49-F238E27FC236}">
                <a16:creationId xmlns:a16="http://schemas.microsoft.com/office/drawing/2014/main" id="{D75E02A8-46A4-605A-CD65-58E3933F5F8B}"/>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683176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Freeform 4">
            <a:extLst>
              <a:ext uri="{FF2B5EF4-FFF2-40B4-BE49-F238E27FC236}">
                <a16:creationId xmlns:a16="http://schemas.microsoft.com/office/drawing/2014/main" id="{1D4A5FD5-B985-B844-860A-3B40D74417A6}"/>
              </a:ext>
            </a:extLst>
          </p:cNvPr>
          <p:cNvSpPr/>
          <p:nvPr/>
        </p:nvSpPr>
        <p:spPr>
          <a:xfrm>
            <a:off x="-13447" y="342900"/>
            <a:ext cx="10986247" cy="24384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9" name="Rectangle 8">
            <a:extLst>
              <a:ext uri="{FF2B5EF4-FFF2-40B4-BE49-F238E27FC236}">
                <a16:creationId xmlns:a16="http://schemas.microsoft.com/office/drawing/2014/main" id="{1AAF4F76-5E06-6E22-F332-FC05A935C198}"/>
              </a:ext>
            </a:extLst>
          </p:cNvPr>
          <p:cNvSpPr/>
          <p:nvPr/>
        </p:nvSpPr>
        <p:spPr>
          <a:xfrm>
            <a:off x="10972800" y="0"/>
            <a:ext cx="7315200" cy="10287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6"/>
          <p:cNvSpPr txBox="1"/>
          <p:nvPr/>
        </p:nvSpPr>
        <p:spPr>
          <a:xfrm>
            <a:off x="4114800" y="1080000"/>
            <a:ext cx="24003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BIASES</a:t>
            </a:r>
          </a:p>
        </p:txBody>
      </p:sp>
      <p:sp>
        <p:nvSpPr>
          <p:cNvPr id="7" name="TextBox 7"/>
          <p:cNvSpPr txBox="1"/>
          <p:nvPr/>
        </p:nvSpPr>
        <p:spPr>
          <a:xfrm>
            <a:off x="1132412" y="3706643"/>
            <a:ext cx="8969222" cy="4561057"/>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What biases could have influenced the results?</a:t>
            </a:r>
          </a:p>
          <a:p>
            <a:pPr marL="457200" indent="-457200">
              <a:lnSpc>
                <a:spcPts val="4480"/>
              </a:lnSpc>
              <a:buFont typeface="Arial" panose="020B0604020202020204" pitchFamily="34" charset="0"/>
              <a:buChar char="•"/>
            </a:pPr>
            <a:endParaRPr lang="en-US" sz="2800" dirty="0">
              <a:solidFill>
                <a:srgbClr val="404040"/>
              </a:solidFill>
              <a:latin typeface="Montserrat" panose="00000500000000000000" pitchFamily="2" charset="0"/>
            </a:endParaRPr>
          </a:p>
          <a:p>
            <a:pPr marL="457200"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Bias arises primarily from how the data was gathered and processed.</a:t>
            </a:r>
          </a:p>
          <a:p>
            <a:pPr marL="457200" indent="-457200">
              <a:lnSpc>
                <a:spcPts val="4480"/>
              </a:lnSpc>
              <a:buFont typeface="Arial" panose="020B0604020202020204" pitchFamily="34" charset="0"/>
              <a:buChar char="•"/>
            </a:pPr>
            <a:endParaRPr lang="en-US" sz="2800" dirty="0">
              <a:solidFill>
                <a:srgbClr val="404040"/>
              </a:solidFill>
              <a:latin typeface="Montserrat" panose="00000500000000000000" pitchFamily="2" charset="0"/>
            </a:endParaRPr>
          </a:p>
          <a:p>
            <a:pPr marL="457200" indent="-457200">
              <a:lnSpc>
                <a:spcPts val="4480"/>
              </a:lnSpc>
              <a:buFont typeface="Arial" panose="020B0604020202020204" pitchFamily="34" charset="0"/>
              <a:buChar char="•"/>
            </a:pPr>
            <a:r>
              <a:rPr lang="en-US" sz="2800" dirty="0">
                <a:solidFill>
                  <a:srgbClr val="404040"/>
                </a:solidFill>
                <a:latin typeface="Montserrat"/>
              </a:rPr>
              <a:t>Bias can reduce model validity, i.e. a model trained in one population may not work in another.</a:t>
            </a:r>
          </a:p>
        </p:txBody>
      </p:sp>
      <p:pic>
        <p:nvPicPr>
          <p:cNvPr id="11" name="Picture 10" descr="A close-up of a skin with a ruler&#10;&#10;Description automatically generated">
            <a:extLst>
              <a:ext uri="{FF2B5EF4-FFF2-40B4-BE49-F238E27FC236}">
                <a16:creationId xmlns:a16="http://schemas.microsoft.com/office/drawing/2014/main" id="{C07EF6CA-B03F-F00E-E141-A00836927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553419" y="1175164"/>
            <a:ext cx="2382563" cy="3581400"/>
          </a:xfrm>
          <a:prstGeom prst="rect">
            <a:avLst/>
          </a:prstGeom>
        </p:spPr>
      </p:pic>
      <p:pic>
        <p:nvPicPr>
          <p:cNvPr id="10" name="Picture 9" descr="A blue and black logo&#10;&#10;Description automatically generated">
            <a:extLst>
              <a:ext uri="{FF2B5EF4-FFF2-40B4-BE49-F238E27FC236}">
                <a16:creationId xmlns:a16="http://schemas.microsoft.com/office/drawing/2014/main" id="{39950BFF-D8A2-917D-EDD5-359024856579}"/>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grpSp>
        <p:nvGrpSpPr>
          <p:cNvPr id="15" name="Group 14">
            <a:extLst>
              <a:ext uri="{FF2B5EF4-FFF2-40B4-BE49-F238E27FC236}">
                <a16:creationId xmlns:a16="http://schemas.microsoft.com/office/drawing/2014/main" id="{BF8A40BF-AFF1-57FE-ECA2-9F4F5EF2E6FC}"/>
              </a:ext>
            </a:extLst>
          </p:cNvPr>
          <p:cNvGrpSpPr/>
          <p:nvPr/>
        </p:nvGrpSpPr>
        <p:grpSpPr>
          <a:xfrm>
            <a:off x="11811000" y="5600700"/>
            <a:ext cx="6019800" cy="3518110"/>
            <a:chOff x="11811000" y="5600700"/>
            <a:chExt cx="6019800" cy="3518110"/>
          </a:xfrm>
        </p:grpSpPr>
        <p:grpSp>
          <p:nvGrpSpPr>
            <p:cNvPr id="12" name="Group 11">
              <a:extLst>
                <a:ext uri="{FF2B5EF4-FFF2-40B4-BE49-F238E27FC236}">
                  <a16:creationId xmlns:a16="http://schemas.microsoft.com/office/drawing/2014/main" id="{1F17C657-CEFD-5870-B6D2-C7F4D4064162}"/>
                </a:ext>
              </a:extLst>
            </p:cNvPr>
            <p:cNvGrpSpPr/>
            <p:nvPr/>
          </p:nvGrpSpPr>
          <p:grpSpPr>
            <a:xfrm>
              <a:off x="11811000" y="5802329"/>
              <a:ext cx="6019800" cy="3316481"/>
              <a:chOff x="11811000" y="5802329"/>
              <a:chExt cx="6019800" cy="3316481"/>
            </a:xfrm>
          </p:grpSpPr>
          <p:pic>
            <p:nvPicPr>
              <p:cNvPr id="17" name="Graphic 16" descr="Children with solid fill">
                <a:extLst>
                  <a:ext uri="{FF2B5EF4-FFF2-40B4-BE49-F238E27FC236}">
                    <a16:creationId xmlns:a16="http://schemas.microsoft.com/office/drawing/2014/main" id="{6EBD017C-4B7F-CB09-1BA9-E8F1E27ECEB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811000" y="5802329"/>
                <a:ext cx="2382563" cy="2382563"/>
              </a:xfrm>
              <a:prstGeom prst="rect">
                <a:avLst/>
              </a:prstGeom>
            </p:spPr>
          </p:pic>
          <p:pic>
            <p:nvPicPr>
              <p:cNvPr id="18" name="Graphic 17" descr="Children with solid fill">
                <a:extLst>
                  <a:ext uri="{FF2B5EF4-FFF2-40B4-BE49-F238E27FC236}">
                    <a16:creationId xmlns:a16="http://schemas.microsoft.com/office/drawing/2014/main" id="{1D250A50-3666-1DAF-C7E4-060518863C3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20950" y="5802329"/>
                <a:ext cx="2382563" cy="2382563"/>
              </a:xfrm>
              <a:prstGeom prst="rect">
                <a:avLst/>
              </a:prstGeom>
            </p:spPr>
          </p:pic>
          <p:sp>
            <p:nvSpPr>
              <p:cNvPr id="19" name="Shape">
                <a:extLst>
                  <a:ext uri="{FF2B5EF4-FFF2-40B4-BE49-F238E27FC236}">
                    <a16:creationId xmlns:a16="http://schemas.microsoft.com/office/drawing/2014/main" id="{17E3F042-85F8-041E-F2DE-A51629A42D2F}"/>
                  </a:ext>
                </a:extLst>
              </p:cNvPr>
              <p:cNvSpPr/>
              <p:nvPr/>
            </p:nvSpPr>
            <p:spPr>
              <a:xfrm>
                <a:off x="12285063" y="7986219"/>
                <a:ext cx="1151345" cy="1042809"/>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tx1">
                  <a:lumMod val="75000"/>
                  <a:lumOff val="25000"/>
                </a:schemeClr>
              </a:solidFill>
              <a:ln w="12700">
                <a:miter lim="400000"/>
              </a:ln>
            </p:spPr>
            <p:txBody>
              <a:bodyPr lIns="121919" tIns="121919" rIns="121919" bIns="121919"/>
              <a:lstStyle/>
              <a:p>
                <a:endParaRPr/>
              </a:p>
            </p:txBody>
          </p:sp>
          <p:sp>
            <p:nvSpPr>
              <p:cNvPr id="21" name="TextBox 20">
                <a:extLst>
                  <a:ext uri="{FF2B5EF4-FFF2-40B4-BE49-F238E27FC236}">
                    <a16:creationId xmlns:a16="http://schemas.microsoft.com/office/drawing/2014/main" id="{6F68E6F6-E6DA-2D11-5884-191615E1F6E9}"/>
                  </a:ext>
                </a:extLst>
              </p:cNvPr>
              <p:cNvSpPr txBox="1"/>
              <p:nvPr/>
            </p:nvSpPr>
            <p:spPr>
              <a:xfrm>
                <a:off x="16840200" y="7962900"/>
                <a:ext cx="990600" cy="1107996"/>
              </a:xfrm>
              <a:prstGeom prst="rect">
                <a:avLst/>
              </a:prstGeom>
              <a:noFill/>
            </p:spPr>
            <p:txBody>
              <a:bodyPr wrap="square" rtlCol="0">
                <a:spAutoFit/>
              </a:bodyPr>
              <a:lstStyle/>
              <a:p>
                <a:pPr algn="ctr"/>
                <a:r>
                  <a:rPr lang="en-US" sz="6600" b="1" dirty="0">
                    <a:solidFill>
                      <a:schemeClr val="tx1">
                        <a:lumMod val="85000"/>
                        <a:lumOff val="15000"/>
                      </a:schemeClr>
                    </a:solidFill>
                  </a:rPr>
                  <a:t>?</a:t>
                </a:r>
                <a:endParaRPr lang="en-GB" sz="6600" b="1" dirty="0">
                  <a:solidFill>
                    <a:schemeClr val="tx1">
                      <a:lumMod val="85000"/>
                      <a:lumOff val="15000"/>
                    </a:schemeClr>
                  </a:solidFill>
                </a:endParaRPr>
              </a:p>
            </p:txBody>
          </p:sp>
          <p:pic>
            <p:nvPicPr>
              <p:cNvPr id="23" name="Graphic 22" descr="Checkmark with solid fill">
                <a:extLst>
                  <a:ext uri="{FF2B5EF4-FFF2-40B4-BE49-F238E27FC236}">
                    <a16:creationId xmlns:a16="http://schemas.microsoft.com/office/drawing/2014/main" id="{F9D51E7F-9DD5-7F4B-F44C-924558A41056}"/>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3657741" y="8076001"/>
                <a:ext cx="824618" cy="824618"/>
              </a:xfrm>
              <a:prstGeom prst="rect">
                <a:avLst/>
              </a:prstGeom>
            </p:spPr>
          </p:pic>
          <p:sp>
            <p:nvSpPr>
              <p:cNvPr id="24" name="Shape">
                <a:extLst>
                  <a:ext uri="{FF2B5EF4-FFF2-40B4-BE49-F238E27FC236}">
                    <a16:creationId xmlns:a16="http://schemas.microsoft.com/office/drawing/2014/main" id="{2BE06AAC-47BA-DEAF-2A89-95E419701AE0}"/>
                  </a:ext>
                </a:extLst>
              </p:cNvPr>
              <p:cNvSpPr/>
              <p:nvPr/>
            </p:nvSpPr>
            <p:spPr>
              <a:xfrm>
                <a:off x="15632635" y="8076001"/>
                <a:ext cx="1151345" cy="1042809"/>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tx1">
                  <a:lumMod val="75000"/>
                  <a:lumOff val="25000"/>
                </a:schemeClr>
              </a:solidFill>
              <a:ln w="12700">
                <a:miter lim="400000"/>
              </a:ln>
            </p:spPr>
            <p:txBody>
              <a:bodyPr lIns="121919" tIns="121919" rIns="121919" bIns="121919"/>
              <a:lstStyle/>
              <a:p>
                <a:endParaRPr/>
              </a:p>
            </p:txBody>
          </p:sp>
        </p:grpSp>
        <p:sp>
          <p:nvSpPr>
            <p:cNvPr id="14" name="Curved Down Arrow 13">
              <a:extLst>
                <a:ext uri="{FF2B5EF4-FFF2-40B4-BE49-F238E27FC236}">
                  <a16:creationId xmlns:a16="http://schemas.microsoft.com/office/drawing/2014/main" id="{8C7F9475-A2E7-A819-8E07-0136C28420F7}"/>
                </a:ext>
              </a:extLst>
            </p:cNvPr>
            <p:cNvSpPr/>
            <p:nvPr/>
          </p:nvSpPr>
          <p:spPr>
            <a:xfrm>
              <a:off x="13944601" y="5600700"/>
              <a:ext cx="1600200" cy="533400"/>
            </a:xfrm>
            <a:prstGeom prst="curvedDownArrow">
              <a:avLst/>
            </a:prstGeom>
            <a:solidFill>
              <a:srgbClr val="404040"/>
            </a:solidFill>
            <a:ln w="9525">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solidFill>
                  <a:schemeClr val="tx1"/>
                </a:solidFill>
              </a:endParaRPr>
            </a:p>
          </p:txBody>
        </p:sp>
      </p:grpSp>
    </p:spTree>
    <p:extLst>
      <p:ext uri="{BB962C8B-B14F-4D97-AF65-F5344CB8AC3E}">
        <p14:creationId xmlns:p14="http://schemas.microsoft.com/office/powerpoint/2010/main" val="2873190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1632543" y="3511368"/>
            <a:ext cx="9949857" cy="3108543"/>
          </a:xfrm>
          <a:prstGeom prst="rect">
            <a:avLst/>
          </a:prstGeom>
          <a:noFill/>
        </p:spPr>
        <p:txBody>
          <a:bodyPr wrap="square" rtlCol="0">
            <a:spAutoFit/>
          </a:bodyPr>
          <a:lstStyle/>
          <a:p>
            <a:r>
              <a:rPr lang="da-DK" sz="2800" dirty="0" err="1">
                <a:latin typeface="Montserrat" panose="00000500000000000000" pitchFamily="2" charset="0"/>
              </a:rPr>
              <a:t>Consider</a:t>
            </a:r>
            <a:r>
              <a:rPr lang="da-DK" sz="2800" dirty="0">
                <a:latin typeface="Montserrat" panose="00000500000000000000" pitchFamily="2" charset="0"/>
              </a:rPr>
              <a:t> the </a:t>
            </a:r>
            <a:r>
              <a:rPr lang="da-DK" sz="2800" dirty="0" err="1">
                <a:latin typeface="Montserrat" panose="00000500000000000000" pitchFamily="2" charset="0"/>
              </a:rPr>
              <a:t>following</a:t>
            </a:r>
            <a:r>
              <a:rPr lang="da-DK" sz="2800" dirty="0">
                <a:latin typeface="Montserrat" panose="00000500000000000000" pitchFamily="2" charset="0"/>
              </a:rPr>
              <a:t> </a:t>
            </a:r>
            <a:r>
              <a:rPr lang="da-DK" sz="2800" dirty="0" err="1">
                <a:latin typeface="Montserrat" panose="00000500000000000000" pitchFamily="2" charset="0"/>
              </a:rPr>
              <a:t>schematic</a:t>
            </a:r>
            <a:r>
              <a:rPr lang="da-DK" sz="2800" dirty="0">
                <a:latin typeface="Montserrat" panose="00000500000000000000" pitchFamily="2" charset="0"/>
              </a:rPr>
              <a:t> of bullet holes o</a:t>
            </a:r>
            <a:r>
              <a:rPr lang="en-GB" sz="2800" dirty="0">
                <a:latin typeface="Montserrat" panose="00000500000000000000" pitchFamily="2" charset="0"/>
              </a:rPr>
              <a:t>n returning WW2 planes. </a:t>
            </a:r>
          </a:p>
          <a:p>
            <a:r>
              <a:rPr lang="en-GB" sz="2800" dirty="0">
                <a:latin typeface="Montserrat" panose="00000500000000000000" pitchFamily="2" charset="0"/>
              </a:rPr>
              <a:t>It shows with red circles where each plane was struck. </a:t>
            </a:r>
          </a:p>
          <a:p>
            <a:endParaRPr lang="en-GB" sz="2800" dirty="0">
              <a:latin typeface="Montserrat" panose="00000500000000000000" pitchFamily="2" charset="0"/>
            </a:endParaRPr>
          </a:p>
          <a:p>
            <a:r>
              <a:rPr lang="en-GB" sz="2800" dirty="0">
                <a:latin typeface="Montserrat" panose="00000500000000000000" pitchFamily="2" charset="0"/>
              </a:rPr>
              <a:t>Bases on this data, which part of the plane do you think should be reinforced to better protect the plane from being damaged?</a:t>
            </a:r>
          </a:p>
        </p:txBody>
      </p:sp>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86600" y="6525987"/>
            <a:ext cx="3733800" cy="3733800"/>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18555" y="8017033"/>
            <a:ext cx="1328512" cy="1328512"/>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797616" y="10800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3" name="Picture 2" descr="A drawing of a plane with red dots&#10;&#10;Description automatically generated">
            <a:extLst>
              <a:ext uri="{FF2B5EF4-FFF2-40B4-BE49-F238E27FC236}">
                <a16:creationId xmlns:a16="http://schemas.microsoft.com/office/drawing/2014/main" id="{567AD12B-99FB-471D-DE74-7B16509CE26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289544" y="2205250"/>
            <a:ext cx="6537943" cy="4870240"/>
          </a:xfrm>
          <a:prstGeom prst="rect">
            <a:avLst/>
          </a:prstGeom>
        </p:spPr>
      </p:pic>
      <p:pic>
        <p:nvPicPr>
          <p:cNvPr id="6" name="Picture 5" descr="A blue and black logo&#10;&#10;Description automatically generated">
            <a:extLst>
              <a:ext uri="{FF2B5EF4-FFF2-40B4-BE49-F238E27FC236}">
                <a16:creationId xmlns:a16="http://schemas.microsoft.com/office/drawing/2014/main" id="{A71363B3-75B9-1225-8D4B-49A36FC5705F}"/>
              </a:ext>
            </a:extLst>
          </p:cNvPr>
          <p:cNvPicPr>
            <a:picLocks noChangeAspect="1"/>
          </p:cNvPicPr>
          <p:nvPr/>
        </p:nvPicPr>
        <p:blipFill>
          <a:blip r:embed="rId10" cstate="print">
            <a:extLst>
              <a:ext uri="{BEBA8EAE-BF5A-486C-A8C5-ECC9F3942E4B}">
                <a14:imgProps xmlns:a14="http://schemas.microsoft.com/office/drawing/2010/main">
                  <a14:imgLayer r:embed="rId11">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330829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9" name="Freeform 4">
            <a:extLst>
              <a:ext uri="{FF2B5EF4-FFF2-40B4-BE49-F238E27FC236}">
                <a16:creationId xmlns:a16="http://schemas.microsoft.com/office/drawing/2014/main" id="{8A3FEEA2-E68E-D427-DA33-69C013719470}"/>
              </a:ext>
            </a:extLst>
          </p:cNvPr>
          <p:cNvSpPr/>
          <p:nvPr/>
        </p:nvSpPr>
        <p:spPr>
          <a:xfrm>
            <a:off x="0" y="723900"/>
            <a:ext cx="18288000" cy="16836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3886200" y="1080000"/>
            <a:ext cx="108204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WHAT DO THE RESULTS MEAN?</a:t>
            </a:r>
          </a:p>
        </p:txBody>
      </p:sp>
      <p:sp>
        <p:nvSpPr>
          <p:cNvPr id="8" name="Rectangle: Rounded Corners 7">
            <a:extLst>
              <a:ext uri="{FF2B5EF4-FFF2-40B4-BE49-F238E27FC236}">
                <a16:creationId xmlns:a16="http://schemas.microsoft.com/office/drawing/2014/main" id="{891F5E68-DE6E-E60D-903D-15AA15F64853}"/>
              </a:ext>
            </a:extLst>
          </p:cNvPr>
          <p:cNvSpPr/>
          <p:nvPr/>
        </p:nvSpPr>
        <p:spPr>
          <a:xfrm>
            <a:off x="1798349" y="2700546"/>
            <a:ext cx="5288251" cy="7167354"/>
          </a:xfrm>
          <a:prstGeom prst="roundRect">
            <a:avLst/>
          </a:prstGeom>
          <a:solidFill>
            <a:schemeClr val="bg1"/>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GB"/>
          </a:p>
        </p:txBody>
      </p:sp>
      <p:sp>
        <p:nvSpPr>
          <p:cNvPr id="10" name="Rectangle: Rounded Corners 9">
            <a:extLst>
              <a:ext uri="{FF2B5EF4-FFF2-40B4-BE49-F238E27FC236}">
                <a16:creationId xmlns:a16="http://schemas.microsoft.com/office/drawing/2014/main" id="{6FFA206A-DA4F-04DD-0DD3-0E5A0185209D}"/>
              </a:ext>
            </a:extLst>
          </p:cNvPr>
          <p:cNvSpPr/>
          <p:nvPr/>
        </p:nvSpPr>
        <p:spPr>
          <a:xfrm>
            <a:off x="7696200" y="2700545"/>
            <a:ext cx="8763000" cy="7167354"/>
          </a:xfrm>
          <a:prstGeom prst="roundRect">
            <a:avLst/>
          </a:prstGeom>
          <a:solidFill>
            <a:schemeClr val="bg1"/>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GB"/>
          </a:p>
        </p:txBody>
      </p:sp>
      <p:sp>
        <p:nvSpPr>
          <p:cNvPr id="11" name="TextBox 7">
            <a:extLst>
              <a:ext uri="{FF2B5EF4-FFF2-40B4-BE49-F238E27FC236}">
                <a16:creationId xmlns:a16="http://schemas.microsoft.com/office/drawing/2014/main" id="{1E97870B-79DB-DFC5-4E28-69F660ABFF48}"/>
              </a:ext>
            </a:extLst>
          </p:cNvPr>
          <p:cNvSpPr txBox="1"/>
          <p:nvPr/>
        </p:nvSpPr>
        <p:spPr>
          <a:xfrm>
            <a:off x="2011564" y="3020337"/>
            <a:ext cx="4914900" cy="534185"/>
          </a:xfrm>
          <a:prstGeom prst="rect">
            <a:avLst/>
          </a:prstGeom>
        </p:spPr>
        <p:txBody>
          <a:bodyPr wrap="square" lIns="0" tIns="0" rIns="0" bIns="0" rtlCol="0" anchor="t">
            <a:spAutoFit/>
          </a:bodyPr>
          <a:lstStyle/>
          <a:p>
            <a:pPr marL="345441" lvl="1">
              <a:lnSpc>
                <a:spcPts val="4480"/>
              </a:lnSpc>
            </a:pPr>
            <a:r>
              <a:rPr lang="en-US" sz="3200" b="1" dirty="0">
                <a:solidFill>
                  <a:srgbClr val="404040"/>
                </a:solidFill>
                <a:latin typeface="Montserrat" panose="00000500000000000000" pitchFamily="2" charset="0"/>
              </a:rPr>
              <a:t>Hypothesis testing</a:t>
            </a:r>
          </a:p>
        </p:txBody>
      </p:sp>
      <p:sp>
        <p:nvSpPr>
          <p:cNvPr id="12" name="TextBox 7">
            <a:extLst>
              <a:ext uri="{FF2B5EF4-FFF2-40B4-BE49-F238E27FC236}">
                <a16:creationId xmlns:a16="http://schemas.microsoft.com/office/drawing/2014/main" id="{89DB7846-A625-0D79-B25D-DA3623EB97EE}"/>
              </a:ext>
            </a:extLst>
          </p:cNvPr>
          <p:cNvSpPr txBox="1"/>
          <p:nvPr/>
        </p:nvSpPr>
        <p:spPr>
          <a:xfrm>
            <a:off x="2011070" y="3874313"/>
            <a:ext cx="4695256" cy="2269980"/>
          </a:xfrm>
          <a:prstGeom prst="rect">
            <a:avLst/>
          </a:prstGeom>
        </p:spPr>
        <p:txBody>
          <a:bodyPr wrap="square" lIns="0" tIns="0" rIns="0" bIns="0" rtlCol="0" anchor="t">
            <a:spAutoFit/>
          </a:bodyPr>
          <a:lstStyle/>
          <a:p>
            <a:pPr marL="345440" lvl="1">
              <a:lnSpc>
                <a:spcPts val="4480"/>
              </a:lnSpc>
            </a:pPr>
            <a:r>
              <a:rPr lang="en-US" sz="2800" dirty="0">
                <a:solidFill>
                  <a:srgbClr val="404040"/>
                </a:solidFill>
                <a:latin typeface="Montserrat"/>
              </a:rPr>
              <a:t>A significant p-value </a:t>
            </a:r>
          </a:p>
          <a:p>
            <a:pPr marL="345440" lvl="1">
              <a:lnSpc>
                <a:spcPts val="4480"/>
              </a:lnSpc>
            </a:pPr>
            <a:r>
              <a:rPr lang="en-US" sz="2800" dirty="0">
                <a:solidFill>
                  <a:srgbClr val="404040"/>
                </a:solidFill>
                <a:latin typeface="Montserrat"/>
              </a:rPr>
              <a:t>supports the rejection of the null hypothesis.</a:t>
            </a:r>
            <a:endParaRPr lang="pt-PT" dirty="0">
              <a:latin typeface="Montserrat"/>
            </a:endParaRPr>
          </a:p>
          <a:p>
            <a:pPr>
              <a:lnSpc>
                <a:spcPts val="4480"/>
              </a:lnSpc>
            </a:pPr>
            <a:endParaRPr lang="en-US" sz="2800" dirty="0">
              <a:solidFill>
                <a:srgbClr val="404040"/>
              </a:solidFill>
              <a:latin typeface="Now"/>
            </a:endParaRPr>
          </a:p>
        </p:txBody>
      </p:sp>
      <p:pic>
        <p:nvPicPr>
          <p:cNvPr id="13" name="Picture 12" descr="A diagram of a normal distribution&#10;&#10;Description automatically generated">
            <a:extLst>
              <a:ext uri="{FF2B5EF4-FFF2-40B4-BE49-F238E27FC236}">
                <a16:creationId xmlns:a16="http://schemas.microsoft.com/office/drawing/2014/main" id="{F48FB184-0022-D3D9-0989-5FD937FC5E63}"/>
              </a:ext>
            </a:extLst>
          </p:cNvPr>
          <p:cNvPicPr>
            <a:picLocks noChangeAspect="1"/>
          </p:cNvPicPr>
          <p:nvPr/>
        </p:nvPicPr>
        <p:blipFill rotWithShape="1">
          <a:blip r:embed="rId3">
            <a:extLst>
              <a:ext uri="{28A0092B-C50C-407E-A947-70E740481C1C}">
                <a14:useLocalDpi xmlns:a14="http://schemas.microsoft.com/office/drawing/2010/main" val="0"/>
              </a:ext>
            </a:extLst>
          </a:blip>
          <a:srcRect l="8470" r="8046" b="2695"/>
          <a:stretch/>
        </p:blipFill>
        <p:spPr>
          <a:xfrm>
            <a:off x="2231704" y="6284222"/>
            <a:ext cx="4474621" cy="2970916"/>
          </a:xfrm>
          <a:prstGeom prst="rect">
            <a:avLst/>
          </a:prstGeom>
        </p:spPr>
      </p:pic>
      <p:sp>
        <p:nvSpPr>
          <p:cNvPr id="15" name="TextBox 7">
            <a:extLst>
              <a:ext uri="{FF2B5EF4-FFF2-40B4-BE49-F238E27FC236}">
                <a16:creationId xmlns:a16="http://schemas.microsoft.com/office/drawing/2014/main" id="{9F4508DF-B49C-04C1-39FF-FC61188B1954}"/>
              </a:ext>
            </a:extLst>
          </p:cNvPr>
          <p:cNvSpPr txBox="1"/>
          <p:nvPr/>
        </p:nvSpPr>
        <p:spPr>
          <a:xfrm>
            <a:off x="8858250" y="3017174"/>
            <a:ext cx="5848350" cy="534185"/>
          </a:xfrm>
          <a:prstGeom prst="rect">
            <a:avLst/>
          </a:prstGeom>
        </p:spPr>
        <p:txBody>
          <a:bodyPr wrap="square" lIns="0" tIns="0" rIns="0" bIns="0" rtlCol="0" anchor="t">
            <a:spAutoFit/>
          </a:bodyPr>
          <a:lstStyle/>
          <a:p>
            <a:pPr marL="345441" lvl="1">
              <a:lnSpc>
                <a:spcPts val="4480"/>
              </a:lnSpc>
            </a:pPr>
            <a:r>
              <a:rPr lang="en-US" sz="3200" b="1" dirty="0">
                <a:solidFill>
                  <a:srgbClr val="404040"/>
                </a:solidFill>
                <a:latin typeface="Montserrat" panose="00000500000000000000" pitchFamily="2" charset="0"/>
              </a:rPr>
              <a:t>Classification / Prediction</a:t>
            </a:r>
          </a:p>
        </p:txBody>
      </p:sp>
      <p:sp>
        <p:nvSpPr>
          <p:cNvPr id="16" name="TextBox 7">
            <a:extLst>
              <a:ext uri="{FF2B5EF4-FFF2-40B4-BE49-F238E27FC236}">
                <a16:creationId xmlns:a16="http://schemas.microsoft.com/office/drawing/2014/main" id="{7AC84020-5AF8-9CFE-9F62-C2C579BF2A64}"/>
              </a:ext>
            </a:extLst>
          </p:cNvPr>
          <p:cNvSpPr txBox="1"/>
          <p:nvPr/>
        </p:nvSpPr>
        <p:spPr>
          <a:xfrm>
            <a:off x="8172450" y="3717742"/>
            <a:ext cx="7810500" cy="3406895"/>
          </a:xfrm>
          <a:prstGeom prst="rect">
            <a:avLst/>
          </a:prstGeom>
        </p:spPr>
        <p:txBody>
          <a:bodyPr wrap="square" lIns="0" tIns="0" rIns="0" bIns="0" rtlCol="0" anchor="t">
            <a:spAutoFit/>
          </a:bodyPr>
          <a:lstStyle/>
          <a:p>
            <a:pPr marL="802640" lvl="1" indent="-457200">
              <a:lnSpc>
                <a:spcPts val="4480"/>
              </a:lnSpc>
              <a:buFont typeface="Arial" panose="020B0604020202020204" pitchFamily="34" charset="0"/>
              <a:buChar char="•"/>
            </a:pPr>
            <a:r>
              <a:rPr lang="en-US" sz="2800" dirty="0">
                <a:solidFill>
                  <a:srgbClr val="404040"/>
                </a:solidFill>
                <a:latin typeface="Montserrat"/>
              </a:rPr>
              <a:t>Poor model performance, the model does not capture the data pattern.</a:t>
            </a:r>
            <a:endParaRPr lang="pt-PT" dirty="0">
              <a:latin typeface="Montserrat"/>
            </a:endParaRPr>
          </a:p>
          <a:p>
            <a:pPr marL="802640"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Interpretable parameters?</a:t>
            </a:r>
          </a:p>
          <a:p>
            <a:pPr marL="802640" lvl="1" indent="-457200">
              <a:lnSpc>
                <a:spcPts val="4480"/>
              </a:lnSpc>
              <a:buFont typeface="Arial" panose="020B0604020202020204" pitchFamily="34" charset="0"/>
              <a:buChar char="•"/>
            </a:pPr>
            <a:r>
              <a:rPr lang="en-US" sz="2800" dirty="0">
                <a:solidFill>
                  <a:srgbClr val="404040"/>
                </a:solidFill>
                <a:latin typeface="Montserrat"/>
              </a:rPr>
              <a:t>Coefficients/Feature importance tell which predictor variables have a large influence in outcome</a:t>
            </a:r>
          </a:p>
        </p:txBody>
      </p:sp>
      <p:cxnSp>
        <p:nvCxnSpPr>
          <p:cNvPr id="14" name="Straight Connector 13">
            <a:extLst>
              <a:ext uri="{FF2B5EF4-FFF2-40B4-BE49-F238E27FC236}">
                <a16:creationId xmlns:a16="http://schemas.microsoft.com/office/drawing/2014/main" id="{41DF6433-E9E9-A17D-5785-A1515308B039}"/>
              </a:ext>
            </a:extLst>
          </p:cNvPr>
          <p:cNvCxnSpPr>
            <a:cxnSpLocks/>
          </p:cNvCxnSpPr>
          <p:nvPr/>
        </p:nvCxnSpPr>
        <p:spPr>
          <a:xfrm rot="10800000">
            <a:off x="8839200" y="7492769"/>
            <a:ext cx="0" cy="2216971"/>
          </a:xfrm>
          <a:prstGeom prst="line">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41EE290E-993E-8F9B-93F5-D56012DA4B71}"/>
              </a:ext>
            </a:extLst>
          </p:cNvPr>
          <p:cNvCxnSpPr>
            <a:cxnSpLocks/>
          </p:cNvCxnSpPr>
          <p:nvPr/>
        </p:nvCxnSpPr>
        <p:spPr>
          <a:xfrm>
            <a:off x="8458200" y="9246781"/>
            <a:ext cx="3848100" cy="0"/>
          </a:xfrm>
          <a:prstGeom prst="line">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21" name="Oval 20">
            <a:extLst>
              <a:ext uri="{FF2B5EF4-FFF2-40B4-BE49-F238E27FC236}">
                <a16:creationId xmlns:a16="http://schemas.microsoft.com/office/drawing/2014/main" id="{036945B7-8A5A-1414-A5FA-71CA35A02EBC}"/>
              </a:ext>
            </a:extLst>
          </p:cNvPr>
          <p:cNvSpPr/>
          <p:nvPr/>
        </p:nvSpPr>
        <p:spPr>
          <a:xfrm>
            <a:off x="9515233" y="8128666"/>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2" name="Oval 21">
            <a:extLst>
              <a:ext uri="{FF2B5EF4-FFF2-40B4-BE49-F238E27FC236}">
                <a16:creationId xmlns:a16="http://schemas.microsoft.com/office/drawing/2014/main" id="{8A7887E4-3EBE-C25C-6E4F-B677625F4881}"/>
              </a:ext>
            </a:extLst>
          </p:cNvPr>
          <p:cNvSpPr/>
          <p:nvPr/>
        </p:nvSpPr>
        <p:spPr>
          <a:xfrm>
            <a:off x="9829800" y="8496300"/>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6256D32D-D2E7-0010-70EE-661CF38838F8}"/>
              </a:ext>
            </a:extLst>
          </p:cNvPr>
          <p:cNvSpPr/>
          <p:nvPr/>
        </p:nvSpPr>
        <p:spPr>
          <a:xfrm>
            <a:off x="10174614" y="8325648"/>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BC5D7F76-A02D-C914-65B5-E7EE7AB0E0AF}"/>
              </a:ext>
            </a:extLst>
          </p:cNvPr>
          <p:cNvSpPr/>
          <p:nvPr/>
        </p:nvSpPr>
        <p:spPr>
          <a:xfrm>
            <a:off x="10859722" y="8524395"/>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C7B127EB-B427-609D-C81C-F4E50041A59F}"/>
              </a:ext>
            </a:extLst>
          </p:cNvPr>
          <p:cNvSpPr/>
          <p:nvPr/>
        </p:nvSpPr>
        <p:spPr>
          <a:xfrm>
            <a:off x="9220200" y="7940113"/>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6" name="Oval 25">
            <a:extLst>
              <a:ext uri="{FF2B5EF4-FFF2-40B4-BE49-F238E27FC236}">
                <a16:creationId xmlns:a16="http://schemas.microsoft.com/office/drawing/2014/main" id="{A323D1B9-0A0F-C142-AE74-C1F79D0A5C11}"/>
              </a:ext>
            </a:extLst>
          </p:cNvPr>
          <p:cNvSpPr/>
          <p:nvPr/>
        </p:nvSpPr>
        <p:spPr>
          <a:xfrm>
            <a:off x="10561846" y="8572500"/>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cxnSp>
        <p:nvCxnSpPr>
          <p:cNvPr id="28" name="Straight Connector 27">
            <a:extLst>
              <a:ext uri="{FF2B5EF4-FFF2-40B4-BE49-F238E27FC236}">
                <a16:creationId xmlns:a16="http://schemas.microsoft.com/office/drawing/2014/main" id="{696F077E-796A-B705-AF4C-1E4EC6E1164F}"/>
              </a:ext>
            </a:extLst>
          </p:cNvPr>
          <p:cNvCxnSpPr>
            <a:cxnSpLocks/>
          </p:cNvCxnSpPr>
          <p:nvPr/>
        </p:nvCxnSpPr>
        <p:spPr>
          <a:xfrm>
            <a:off x="8703404" y="7962900"/>
            <a:ext cx="3027662" cy="955470"/>
          </a:xfrm>
          <a:prstGeom prst="line">
            <a:avLst/>
          </a:prstGeom>
        </p:spPr>
        <p:style>
          <a:lnRef idx="2">
            <a:schemeClr val="accent1"/>
          </a:lnRef>
          <a:fillRef idx="0">
            <a:schemeClr val="accent1"/>
          </a:fillRef>
          <a:effectRef idx="1">
            <a:schemeClr val="accent1"/>
          </a:effectRef>
          <a:fontRef idx="minor">
            <a:schemeClr val="tx1"/>
          </a:fontRef>
        </p:style>
      </p:cxnSp>
      <p:sp>
        <p:nvSpPr>
          <p:cNvPr id="32" name="Oval 31">
            <a:extLst>
              <a:ext uri="{FF2B5EF4-FFF2-40B4-BE49-F238E27FC236}">
                <a16:creationId xmlns:a16="http://schemas.microsoft.com/office/drawing/2014/main" id="{87BD4515-8DCD-7FAB-2B2F-D5FDCE3D264B}"/>
              </a:ext>
            </a:extLst>
          </p:cNvPr>
          <p:cNvSpPr/>
          <p:nvPr/>
        </p:nvSpPr>
        <p:spPr>
          <a:xfrm>
            <a:off x="10452000" y="8267700"/>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34" name="TextBox 33">
            <a:extLst>
              <a:ext uri="{FF2B5EF4-FFF2-40B4-BE49-F238E27FC236}">
                <a16:creationId xmlns:a16="http://schemas.microsoft.com/office/drawing/2014/main" id="{AC7A8348-4832-FBD1-61EC-1BD27442B941}"/>
              </a:ext>
            </a:extLst>
          </p:cNvPr>
          <p:cNvSpPr txBox="1"/>
          <p:nvPr/>
        </p:nvSpPr>
        <p:spPr>
          <a:xfrm>
            <a:off x="9135181" y="9330514"/>
            <a:ext cx="2510865" cy="369332"/>
          </a:xfrm>
          <a:prstGeom prst="rect">
            <a:avLst/>
          </a:prstGeom>
          <a:noFill/>
        </p:spPr>
        <p:txBody>
          <a:bodyPr wrap="square" rtlCol="0">
            <a:spAutoFit/>
          </a:bodyPr>
          <a:lstStyle/>
          <a:p>
            <a:r>
              <a:rPr lang="en-US" dirty="0"/>
              <a:t>Cigarettes smoked</a:t>
            </a:r>
            <a:endParaRPr lang="en-GB" dirty="0"/>
          </a:p>
        </p:txBody>
      </p:sp>
      <p:sp>
        <p:nvSpPr>
          <p:cNvPr id="35" name="TextBox 34">
            <a:extLst>
              <a:ext uri="{FF2B5EF4-FFF2-40B4-BE49-F238E27FC236}">
                <a16:creationId xmlns:a16="http://schemas.microsoft.com/office/drawing/2014/main" id="{5DD053B1-42E5-6A4A-11A1-A503977BF0D5}"/>
              </a:ext>
            </a:extLst>
          </p:cNvPr>
          <p:cNvSpPr txBox="1"/>
          <p:nvPr/>
        </p:nvSpPr>
        <p:spPr>
          <a:xfrm rot="16200000">
            <a:off x="7750834" y="8182329"/>
            <a:ext cx="1578801" cy="369332"/>
          </a:xfrm>
          <a:prstGeom prst="rect">
            <a:avLst/>
          </a:prstGeom>
          <a:noFill/>
        </p:spPr>
        <p:txBody>
          <a:bodyPr wrap="square" rtlCol="0">
            <a:spAutoFit/>
          </a:bodyPr>
          <a:lstStyle/>
          <a:p>
            <a:r>
              <a:rPr lang="en-US" dirty="0"/>
              <a:t>Avg life exp.</a:t>
            </a:r>
            <a:endParaRPr lang="en-GB" dirty="0"/>
          </a:p>
        </p:txBody>
      </p:sp>
      <p:sp>
        <p:nvSpPr>
          <p:cNvPr id="37" name="TextBox 36">
            <a:extLst>
              <a:ext uri="{FF2B5EF4-FFF2-40B4-BE49-F238E27FC236}">
                <a16:creationId xmlns:a16="http://schemas.microsoft.com/office/drawing/2014/main" id="{9987627F-901C-D7C3-6EFB-FFBCB27E19E9}"/>
              </a:ext>
            </a:extLst>
          </p:cNvPr>
          <p:cNvSpPr txBox="1"/>
          <p:nvPr/>
        </p:nvSpPr>
        <p:spPr>
          <a:xfrm>
            <a:off x="12756358" y="7397499"/>
            <a:ext cx="3505200" cy="1938992"/>
          </a:xfrm>
          <a:prstGeom prst="rect">
            <a:avLst/>
          </a:prstGeom>
          <a:noFill/>
        </p:spPr>
        <p:txBody>
          <a:bodyPr wrap="square" rtlCol="0">
            <a:spAutoFit/>
          </a:bodyPr>
          <a:lstStyle/>
          <a:p>
            <a:r>
              <a:rPr lang="en-US" sz="1900" b="1" dirty="0">
                <a:latin typeface="Montserrat" panose="00000500000000000000" pitchFamily="2" charset="0"/>
              </a:rPr>
              <a:t>Regression model:</a:t>
            </a:r>
          </a:p>
          <a:p>
            <a:endParaRPr lang="en-US" sz="2000" dirty="0">
              <a:latin typeface="Montserrat" panose="00000500000000000000" pitchFamily="2" charset="0"/>
            </a:endParaRPr>
          </a:p>
          <a:p>
            <a:r>
              <a:rPr lang="en-US" sz="2000" dirty="0">
                <a:latin typeface="Montserrat" panose="00000500000000000000" pitchFamily="2" charset="0"/>
              </a:rPr>
              <a:t>birth weight ~ </a:t>
            </a:r>
          </a:p>
          <a:p>
            <a:r>
              <a:rPr lang="en-US" sz="2000" dirty="0">
                <a:latin typeface="Montserrat" panose="00000500000000000000" pitchFamily="2" charset="0"/>
              </a:rPr>
              <a:t>mother’s weight + smoking + </a:t>
            </a:r>
          </a:p>
          <a:p>
            <a:r>
              <a:rPr lang="en-US" sz="2000" dirty="0">
                <a:latin typeface="Montserrat" panose="00000500000000000000" pitchFamily="2" charset="0"/>
              </a:rPr>
              <a:t>mother’s age </a:t>
            </a:r>
            <a:endParaRPr lang="en-GB" sz="2000" dirty="0">
              <a:latin typeface="Montserrat" panose="00000500000000000000" pitchFamily="2" charset="0"/>
            </a:endParaRPr>
          </a:p>
        </p:txBody>
      </p:sp>
      <p:cxnSp>
        <p:nvCxnSpPr>
          <p:cNvPr id="39" name="Straight Connector 38">
            <a:extLst>
              <a:ext uri="{FF2B5EF4-FFF2-40B4-BE49-F238E27FC236}">
                <a16:creationId xmlns:a16="http://schemas.microsoft.com/office/drawing/2014/main" id="{A5638D80-A172-6A11-60A2-BD24E0A6A831}"/>
              </a:ext>
            </a:extLst>
          </p:cNvPr>
          <p:cNvCxnSpPr/>
          <p:nvPr/>
        </p:nvCxnSpPr>
        <p:spPr>
          <a:xfrm>
            <a:off x="12573000" y="7397499"/>
            <a:ext cx="0" cy="2470400"/>
          </a:xfrm>
          <a:prstGeom prst="line">
            <a:avLst/>
          </a:prstGeom>
        </p:spPr>
        <p:style>
          <a:lnRef idx="1">
            <a:schemeClr val="dk1"/>
          </a:lnRef>
          <a:fillRef idx="0">
            <a:schemeClr val="dk1"/>
          </a:fillRef>
          <a:effectRef idx="0">
            <a:schemeClr val="dk1"/>
          </a:effectRef>
          <a:fontRef idx="minor">
            <a:schemeClr val="tx1"/>
          </a:fontRef>
        </p:style>
      </p:cxnSp>
      <p:pic>
        <p:nvPicPr>
          <p:cNvPr id="18" name="Picture 17" descr="A blue and black logo&#10;&#10;Description automatically generated">
            <a:extLst>
              <a:ext uri="{FF2B5EF4-FFF2-40B4-BE49-F238E27FC236}">
                <a16:creationId xmlns:a16="http://schemas.microsoft.com/office/drawing/2014/main" id="{312B000B-88DE-2DD4-517C-85BDD61A632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7315525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891F5E68-DE6E-E60D-903D-15AA15F64853}"/>
              </a:ext>
            </a:extLst>
          </p:cNvPr>
          <p:cNvSpPr/>
          <p:nvPr/>
        </p:nvSpPr>
        <p:spPr>
          <a:xfrm>
            <a:off x="990600" y="2781300"/>
            <a:ext cx="8621323" cy="7010400"/>
          </a:xfrm>
          <a:prstGeom prst="roundRect">
            <a:avLst/>
          </a:prstGeom>
          <a:solidFill>
            <a:schemeClr val="bg1"/>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GB"/>
          </a:p>
        </p:txBody>
      </p:sp>
      <p:sp>
        <p:nvSpPr>
          <p:cNvPr id="11" name="TextBox 7">
            <a:extLst>
              <a:ext uri="{FF2B5EF4-FFF2-40B4-BE49-F238E27FC236}">
                <a16:creationId xmlns:a16="http://schemas.microsoft.com/office/drawing/2014/main" id="{1E97870B-79DB-DFC5-4E28-69F660ABFF48}"/>
              </a:ext>
            </a:extLst>
          </p:cNvPr>
          <p:cNvSpPr txBox="1"/>
          <p:nvPr/>
        </p:nvSpPr>
        <p:spPr>
          <a:xfrm>
            <a:off x="1517413" y="3313915"/>
            <a:ext cx="8857572" cy="534185"/>
          </a:xfrm>
          <a:prstGeom prst="rect">
            <a:avLst/>
          </a:prstGeom>
        </p:spPr>
        <p:txBody>
          <a:bodyPr wrap="square" lIns="0" tIns="0" rIns="0" bIns="0" rtlCol="0" anchor="t">
            <a:spAutoFit/>
          </a:bodyPr>
          <a:lstStyle/>
          <a:p>
            <a:pPr marL="345441" lvl="1">
              <a:lnSpc>
                <a:spcPts val="4480"/>
              </a:lnSpc>
            </a:pPr>
            <a:r>
              <a:rPr lang="en-US" sz="3200" b="1" dirty="0">
                <a:solidFill>
                  <a:srgbClr val="404040"/>
                </a:solidFill>
                <a:latin typeface="Montserrat" panose="00000500000000000000" pitchFamily="2" charset="0"/>
              </a:rPr>
              <a:t>Unsupervised Learning/Clustering</a:t>
            </a:r>
          </a:p>
        </p:txBody>
      </p:sp>
      <p:sp>
        <p:nvSpPr>
          <p:cNvPr id="12" name="TextBox 7">
            <a:extLst>
              <a:ext uri="{FF2B5EF4-FFF2-40B4-BE49-F238E27FC236}">
                <a16:creationId xmlns:a16="http://schemas.microsoft.com/office/drawing/2014/main" id="{89DB7846-A625-0D79-B25D-DA3623EB97EE}"/>
              </a:ext>
            </a:extLst>
          </p:cNvPr>
          <p:cNvSpPr txBox="1"/>
          <p:nvPr/>
        </p:nvSpPr>
        <p:spPr>
          <a:xfrm>
            <a:off x="1153722" y="4262367"/>
            <a:ext cx="8229600" cy="2252733"/>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Insights about the structure of the data, esp. number of clusters</a:t>
            </a:r>
          </a:p>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Further </a:t>
            </a:r>
            <a:r>
              <a:rPr lang="en-US" sz="2800" dirty="0" err="1">
                <a:solidFill>
                  <a:srgbClr val="404040"/>
                </a:solidFill>
                <a:latin typeface="Montserrat" panose="00000500000000000000" pitchFamily="2" charset="0"/>
              </a:rPr>
              <a:t>analyse</a:t>
            </a:r>
            <a:r>
              <a:rPr lang="en-US" sz="2800" dirty="0">
                <a:solidFill>
                  <a:srgbClr val="404040"/>
                </a:solidFill>
                <a:latin typeface="Montserrat" panose="00000500000000000000" pitchFamily="2" charset="0"/>
              </a:rPr>
              <a:t> properties of </a:t>
            </a:r>
            <a:br>
              <a:rPr lang="en-US" sz="2800" dirty="0">
                <a:solidFill>
                  <a:srgbClr val="404040"/>
                </a:solidFill>
                <a:latin typeface="Montserrat" panose="00000500000000000000" pitchFamily="2" charset="0"/>
              </a:rPr>
            </a:br>
            <a:r>
              <a:rPr lang="en-US" sz="2800" dirty="0">
                <a:solidFill>
                  <a:srgbClr val="404040"/>
                </a:solidFill>
                <a:latin typeface="Montserrat" panose="00000500000000000000" pitchFamily="2" charset="0"/>
              </a:rPr>
              <a:t>discovered clusters (</a:t>
            </a:r>
            <a:r>
              <a:rPr lang="en-US" sz="2800" b="1" dirty="0">
                <a:solidFill>
                  <a:srgbClr val="404040"/>
                </a:solidFill>
                <a:latin typeface="Montserrat" panose="00000500000000000000" pitchFamily="2" charset="0"/>
              </a:rPr>
              <a:t>biological meaning</a:t>
            </a:r>
            <a:r>
              <a:rPr lang="en-US" sz="2800" dirty="0">
                <a:solidFill>
                  <a:srgbClr val="404040"/>
                </a:solidFill>
                <a:latin typeface="Montserrat" panose="00000500000000000000" pitchFamily="2" charset="0"/>
              </a:rPr>
              <a:t>)</a:t>
            </a:r>
          </a:p>
        </p:txBody>
      </p:sp>
      <p:sp>
        <p:nvSpPr>
          <p:cNvPr id="9" name="Rectangle: Rounded Corners 8">
            <a:extLst>
              <a:ext uri="{FF2B5EF4-FFF2-40B4-BE49-F238E27FC236}">
                <a16:creationId xmlns:a16="http://schemas.microsoft.com/office/drawing/2014/main" id="{40421F0B-38EF-2C5E-122D-9FF3F174959E}"/>
              </a:ext>
            </a:extLst>
          </p:cNvPr>
          <p:cNvSpPr/>
          <p:nvPr/>
        </p:nvSpPr>
        <p:spPr>
          <a:xfrm>
            <a:off x="10210800" y="2781300"/>
            <a:ext cx="6783842" cy="7008378"/>
          </a:xfrm>
          <a:prstGeom prst="roundRect">
            <a:avLst/>
          </a:prstGeom>
          <a:solidFill>
            <a:schemeClr val="bg1"/>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GB"/>
          </a:p>
        </p:txBody>
      </p:sp>
      <p:sp>
        <p:nvSpPr>
          <p:cNvPr id="14" name="TextBox 7">
            <a:extLst>
              <a:ext uri="{FF2B5EF4-FFF2-40B4-BE49-F238E27FC236}">
                <a16:creationId xmlns:a16="http://schemas.microsoft.com/office/drawing/2014/main" id="{C84EBEFE-7AE7-EB8D-10FE-3D84BB670F7D}"/>
              </a:ext>
            </a:extLst>
          </p:cNvPr>
          <p:cNvSpPr txBox="1"/>
          <p:nvPr/>
        </p:nvSpPr>
        <p:spPr>
          <a:xfrm>
            <a:off x="11418518" y="3313915"/>
            <a:ext cx="4368406" cy="534185"/>
          </a:xfrm>
          <a:prstGeom prst="rect">
            <a:avLst/>
          </a:prstGeom>
        </p:spPr>
        <p:txBody>
          <a:bodyPr wrap="square" lIns="0" tIns="0" rIns="0" bIns="0" rtlCol="0" anchor="t">
            <a:spAutoFit/>
          </a:bodyPr>
          <a:lstStyle/>
          <a:p>
            <a:pPr marL="345441" lvl="1">
              <a:lnSpc>
                <a:spcPts val="4480"/>
              </a:lnSpc>
            </a:pPr>
            <a:r>
              <a:rPr lang="en-US" sz="3200" b="1" dirty="0">
                <a:solidFill>
                  <a:srgbClr val="404040"/>
                </a:solidFill>
                <a:latin typeface="Montserrat" panose="00000500000000000000" pitchFamily="2" charset="0"/>
              </a:rPr>
              <a:t>Black Box models</a:t>
            </a:r>
          </a:p>
        </p:txBody>
      </p:sp>
      <p:sp>
        <p:nvSpPr>
          <p:cNvPr id="17" name="TextBox 7">
            <a:extLst>
              <a:ext uri="{FF2B5EF4-FFF2-40B4-BE49-F238E27FC236}">
                <a16:creationId xmlns:a16="http://schemas.microsoft.com/office/drawing/2014/main" id="{1E66D98B-A3E4-70FD-8B77-BC2A903589C8}"/>
              </a:ext>
            </a:extLst>
          </p:cNvPr>
          <p:cNvSpPr txBox="1"/>
          <p:nvPr/>
        </p:nvSpPr>
        <p:spPr>
          <a:xfrm>
            <a:off x="10240630" y="4136587"/>
            <a:ext cx="6383734" cy="2835713"/>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Highly non-linear models with many parameters are difficult to interpret</a:t>
            </a:r>
          </a:p>
          <a:p>
            <a:pPr marL="802641"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We mostly use the performance instead of trying to gain insights</a:t>
            </a:r>
            <a:endParaRPr lang="en-US" sz="2600" dirty="0">
              <a:solidFill>
                <a:srgbClr val="404040"/>
              </a:solidFill>
              <a:latin typeface="Now"/>
            </a:endParaRPr>
          </a:p>
        </p:txBody>
      </p:sp>
      <p:pic>
        <p:nvPicPr>
          <p:cNvPr id="19" name="Picture 18" descr="A diagram of a diagram of a number of dots&#10;&#10;Description automatically generated with medium confidence">
            <a:extLst>
              <a:ext uri="{FF2B5EF4-FFF2-40B4-BE49-F238E27FC236}">
                <a16:creationId xmlns:a16="http://schemas.microsoft.com/office/drawing/2014/main" id="{689196B6-92BE-9DE4-C03A-BC7E4D0F7EF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28321" y="6861048"/>
            <a:ext cx="3025890" cy="2612945"/>
          </a:xfrm>
          <a:prstGeom prst="rect">
            <a:avLst/>
          </a:prstGeom>
        </p:spPr>
      </p:pic>
      <p:sp>
        <p:nvSpPr>
          <p:cNvPr id="20" name="TextBox 7">
            <a:extLst>
              <a:ext uri="{FF2B5EF4-FFF2-40B4-BE49-F238E27FC236}">
                <a16:creationId xmlns:a16="http://schemas.microsoft.com/office/drawing/2014/main" id="{C5710965-E0AC-84D2-9821-BCF9B6349602}"/>
              </a:ext>
            </a:extLst>
          </p:cNvPr>
          <p:cNvSpPr txBox="1"/>
          <p:nvPr/>
        </p:nvSpPr>
        <p:spPr>
          <a:xfrm>
            <a:off x="1341585" y="7182242"/>
            <a:ext cx="4216983" cy="2269980"/>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Predict cluster membership of new data points</a:t>
            </a:r>
          </a:p>
          <a:p>
            <a:pPr>
              <a:lnSpc>
                <a:spcPts val="4480"/>
              </a:lnSpc>
            </a:pPr>
            <a:endParaRPr lang="en-US" sz="2800" dirty="0">
              <a:solidFill>
                <a:srgbClr val="404040"/>
              </a:solidFill>
              <a:latin typeface="Now"/>
            </a:endParaRPr>
          </a:p>
        </p:txBody>
      </p:sp>
      <p:pic>
        <p:nvPicPr>
          <p:cNvPr id="22" name="Picture 21" descr="A diagram of a network&#10;&#10;Description automatically generated">
            <a:extLst>
              <a:ext uri="{FF2B5EF4-FFF2-40B4-BE49-F238E27FC236}">
                <a16:creationId xmlns:a16="http://schemas.microsoft.com/office/drawing/2014/main" id="{13B48B4E-E111-40B7-FE78-E7C6A0C1DFC9}"/>
              </a:ext>
            </a:extLst>
          </p:cNvPr>
          <p:cNvPicPr>
            <a:picLocks noChangeAspect="1"/>
          </p:cNvPicPr>
          <p:nvPr/>
        </p:nvPicPr>
        <p:blipFill rotWithShape="1">
          <a:blip r:embed="rId4">
            <a:extLst>
              <a:ext uri="{28A0092B-C50C-407E-A947-70E740481C1C}">
                <a14:useLocalDpi xmlns:a14="http://schemas.microsoft.com/office/drawing/2010/main" val="0"/>
              </a:ext>
            </a:extLst>
          </a:blip>
          <a:srcRect l="12450" t="51371" r="17495" b="3244"/>
          <a:stretch/>
        </p:blipFill>
        <p:spPr>
          <a:xfrm>
            <a:off x="10822442" y="7182242"/>
            <a:ext cx="5196668" cy="2269980"/>
          </a:xfrm>
          <a:prstGeom prst="rect">
            <a:avLst/>
          </a:prstGeom>
        </p:spPr>
      </p:pic>
      <p:sp>
        <p:nvSpPr>
          <p:cNvPr id="13" name="Freeform 4">
            <a:extLst>
              <a:ext uri="{FF2B5EF4-FFF2-40B4-BE49-F238E27FC236}">
                <a16:creationId xmlns:a16="http://schemas.microsoft.com/office/drawing/2014/main" id="{2DDC951C-D882-A477-1C6A-91C3DAB09BED}"/>
              </a:ext>
            </a:extLst>
          </p:cNvPr>
          <p:cNvSpPr/>
          <p:nvPr/>
        </p:nvSpPr>
        <p:spPr>
          <a:xfrm>
            <a:off x="0" y="723900"/>
            <a:ext cx="18288000" cy="16836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15" name="TextBox 6">
            <a:extLst>
              <a:ext uri="{FF2B5EF4-FFF2-40B4-BE49-F238E27FC236}">
                <a16:creationId xmlns:a16="http://schemas.microsoft.com/office/drawing/2014/main" id="{DDD90C67-F53C-E12C-B300-6039DCC8BF95}"/>
              </a:ext>
            </a:extLst>
          </p:cNvPr>
          <p:cNvSpPr txBox="1"/>
          <p:nvPr/>
        </p:nvSpPr>
        <p:spPr>
          <a:xfrm>
            <a:off x="3886200" y="1080000"/>
            <a:ext cx="108204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WHAT DO THE RESULTS MEAN?</a:t>
            </a:r>
          </a:p>
        </p:txBody>
      </p:sp>
      <p:pic>
        <p:nvPicPr>
          <p:cNvPr id="21" name="Picture 20" descr="A blue and black logo&#10;&#10;Description automatically generated">
            <a:extLst>
              <a:ext uri="{FF2B5EF4-FFF2-40B4-BE49-F238E27FC236}">
                <a16:creationId xmlns:a16="http://schemas.microsoft.com/office/drawing/2014/main" id="{80A880A3-2B37-BBC5-1DE9-DF122E80A422}"/>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2476106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4" name="Freeform 4">
            <a:extLst>
              <a:ext uri="{FF2B5EF4-FFF2-40B4-BE49-F238E27FC236}">
                <a16:creationId xmlns:a16="http://schemas.microsoft.com/office/drawing/2014/main" id="{8167EEA1-FFD9-A5C4-E30F-D27553EC79A9}"/>
              </a:ext>
            </a:extLst>
          </p:cNvPr>
          <p:cNvSpPr/>
          <p:nvPr/>
        </p:nvSpPr>
        <p:spPr>
          <a:xfrm>
            <a:off x="0" y="469706"/>
            <a:ext cx="18288000" cy="21789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13" name="Rectangle 12">
            <a:extLst>
              <a:ext uri="{FF2B5EF4-FFF2-40B4-BE49-F238E27FC236}">
                <a16:creationId xmlns:a16="http://schemas.microsoft.com/office/drawing/2014/main" id="{BEF81B49-D75D-470E-ABF8-F3945FE57546}"/>
              </a:ext>
            </a:extLst>
          </p:cNvPr>
          <p:cNvSpPr/>
          <p:nvPr/>
        </p:nvSpPr>
        <p:spPr>
          <a:xfrm>
            <a:off x="0" y="4457700"/>
            <a:ext cx="18287999" cy="58293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6"/>
          <p:cNvSpPr txBox="1"/>
          <p:nvPr/>
        </p:nvSpPr>
        <p:spPr>
          <a:xfrm>
            <a:off x="3733800" y="1080000"/>
            <a:ext cx="102870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CORRELATION ≠ CAUSATION</a:t>
            </a:r>
          </a:p>
        </p:txBody>
      </p:sp>
      <p:sp>
        <p:nvSpPr>
          <p:cNvPr id="7" name="TextBox 7"/>
          <p:cNvSpPr txBox="1"/>
          <p:nvPr/>
        </p:nvSpPr>
        <p:spPr>
          <a:xfrm>
            <a:off x="670138" y="3250411"/>
            <a:ext cx="17084462" cy="521489"/>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One goal of modelling is to discover relationships between predictor and outcome variable. </a:t>
            </a:r>
          </a:p>
        </p:txBody>
      </p:sp>
      <p:pic>
        <p:nvPicPr>
          <p:cNvPr id="10" name="Picture 9" descr="A graph with black lines and red lines&#10;&#10;Description automatically generated">
            <a:extLst>
              <a:ext uri="{FF2B5EF4-FFF2-40B4-BE49-F238E27FC236}">
                <a16:creationId xmlns:a16="http://schemas.microsoft.com/office/drawing/2014/main" id="{9F81A0E0-070F-9A72-267B-BB3C258280B4}"/>
              </a:ext>
            </a:extLst>
          </p:cNvPr>
          <p:cNvPicPr>
            <a:picLocks noChangeAspect="1"/>
          </p:cNvPicPr>
          <p:nvPr/>
        </p:nvPicPr>
        <p:blipFill rotWithShape="1">
          <a:blip r:embed="rId3">
            <a:extLst>
              <a:ext uri="{28A0092B-C50C-407E-A947-70E740481C1C}">
                <a14:useLocalDpi xmlns:a14="http://schemas.microsoft.com/office/drawing/2010/main" val="0"/>
              </a:ext>
            </a:extLst>
          </a:blip>
          <a:srcRect l="2003" t="3009" r="1536" b="1616"/>
          <a:stretch/>
        </p:blipFill>
        <p:spPr>
          <a:xfrm>
            <a:off x="8153400" y="5067300"/>
            <a:ext cx="9000636" cy="4495800"/>
          </a:xfrm>
          <a:prstGeom prst="roundRect">
            <a:avLst>
              <a:gd name="adj" fmla="val 4043"/>
            </a:avLst>
          </a:prstGeom>
        </p:spPr>
      </p:pic>
      <p:sp>
        <p:nvSpPr>
          <p:cNvPr id="11" name="TextBox 7">
            <a:extLst>
              <a:ext uri="{FF2B5EF4-FFF2-40B4-BE49-F238E27FC236}">
                <a16:creationId xmlns:a16="http://schemas.microsoft.com/office/drawing/2014/main" id="{BC28F582-E057-DEAF-D9A2-12DBA6DECB92}"/>
              </a:ext>
            </a:extLst>
          </p:cNvPr>
          <p:cNvSpPr txBox="1"/>
          <p:nvPr/>
        </p:nvSpPr>
        <p:spPr>
          <a:xfrm>
            <a:off x="670138" y="5295900"/>
            <a:ext cx="6553200" cy="3400611"/>
          </a:xfrm>
          <a:prstGeom prst="rect">
            <a:avLst/>
          </a:prstGeom>
        </p:spPr>
        <p:txBody>
          <a:bodyPr wrap="square" lIns="0" tIns="0" rIns="0" bIns="0" rtlCol="0" anchor="t">
            <a:spAutoFit/>
          </a:bodyPr>
          <a:lstStyle/>
          <a:p>
            <a:pPr marL="345441" lvl="1">
              <a:lnSpc>
                <a:spcPts val="4480"/>
              </a:lnSpc>
            </a:pPr>
            <a:r>
              <a:rPr lang="en-US" sz="2600" dirty="0">
                <a:solidFill>
                  <a:srgbClr val="404040"/>
                </a:solidFill>
                <a:latin typeface="Montserrat" panose="00000500000000000000" pitchFamily="2" charset="0"/>
              </a:rPr>
              <a:t>However, modelling is </a:t>
            </a:r>
            <a:r>
              <a:rPr lang="en-US" sz="2600" b="1" dirty="0">
                <a:solidFill>
                  <a:srgbClr val="404040"/>
                </a:solidFill>
                <a:latin typeface="Montserrat" panose="00000500000000000000" pitchFamily="2" charset="0"/>
              </a:rPr>
              <a:t>not primarily concerned with causality</a:t>
            </a:r>
            <a:r>
              <a:rPr lang="en-US" sz="2600" dirty="0">
                <a:solidFill>
                  <a:srgbClr val="404040"/>
                </a:solidFill>
                <a:latin typeface="Montserrat" panose="00000500000000000000" pitchFamily="2" charset="0"/>
              </a:rPr>
              <a:t>. </a:t>
            </a:r>
          </a:p>
          <a:p>
            <a:pPr marL="345441" lvl="1">
              <a:lnSpc>
                <a:spcPts val="4480"/>
              </a:lnSpc>
            </a:pPr>
            <a:endParaRPr lang="en-US" sz="2600" dirty="0">
              <a:solidFill>
                <a:srgbClr val="404040"/>
              </a:solidFill>
              <a:latin typeface="Montserrat" panose="00000500000000000000" pitchFamily="2" charset="0"/>
            </a:endParaRPr>
          </a:p>
          <a:p>
            <a:pPr marL="345441" lvl="1">
              <a:lnSpc>
                <a:spcPts val="4480"/>
              </a:lnSpc>
            </a:pPr>
            <a:r>
              <a:rPr lang="en-US" sz="2600" dirty="0">
                <a:solidFill>
                  <a:srgbClr val="404040"/>
                </a:solidFill>
                <a:latin typeface="Montserrat" panose="00000500000000000000" pitchFamily="2" charset="0"/>
              </a:rPr>
              <a:t>If our model shows that a relationship exists, that does not mean the relationship is causal. </a:t>
            </a:r>
          </a:p>
        </p:txBody>
      </p:sp>
      <p:pic>
        <p:nvPicPr>
          <p:cNvPr id="15" name="Picture 14" descr="A blue and black logo&#10;&#10;Description automatically generated">
            <a:extLst>
              <a:ext uri="{FF2B5EF4-FFF2-40B4-BE49-F238E27FC236}">
                <a16:creationId xmlns:a16="http://schemas.microsoft.com/office/drawing/2014/main" id="{0A944FB5-1525-133B-0787-4193330A8CD4}"/>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5653766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4920E74-DD90-31A6-24B1-1C775B6CB296}"/>
              </a:ext>
            </a:extLst>
          </p:cNvPr>
          <p:cNvSpPr/>
          <p:nvPr/>
        </p:nvSpPr>
        <p:spPr>
          <a:xfrm>
            <a:off x="1526084" y="3619500"/>
            <a:ext cx="15847516" cy="4550268"/>
          </a:xfrm>
          <a:prstGeom prst="roundRect">
            <a:avLst>
              <a:gd name="adj" fmla="val 9506"/>
            </a:avLst>
          </a:prstGeom>
          <a:solidFill>
            <a:srgbClr val="B8BFFF"/>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 name="TextBox 6"/>
          <p:cNvSpPr txBox="1"/>
          <p:nvPr/>
        </p:nvSpPr>
        <p:spPr>
          <a:xfrm>
            <a:off x="4192042" y="1077245"/>
            <a:ext cx="10515600" cy="957955"/>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THE QUESTION OF CAUSALITY</a:t>
            </a:r>
          </a:p>
        </p:txBody>
      </p:sp>
      <p:sp>
        <p:nvSpPr>
          <p:cNvPr id="7" name="TextBox 7"/>
          <p:cNvSpPr txBox="1"/>
          <p:nvPr/>
        </p:nvSpPr>
        <p:spPr>
          <a:xfrm>
            <a:off x="1526084" y="2824762"/>
            <a:ext cx="8837115" cy="5138138"/>
          </a:xfrm>
          <a:prstGeom prst="rect">
            <a:avLst/>
          </a:prstGeom>
        </p:spPr>
        <p:txBody>
          <a:bodyPr wrap="square" lIns="0" tIns="0" rIns="0" bIns="0" rtlCol="0" anchor="t">
            <a:spAutoFit/>
          </a:bodyPr>
          <a:lstStyle/>
          <a:p>
            <a:pPr marL="345440" lvl="1">
              <a:lnSpc>
                <a:spcPts val="4480"/>
              </a:lnSpc>
            </a:pPr>
            <a:r>
              <a:rPr lang="en-US" sz="2600" dirty="0">
                <a:solidFill>
                  <a:srgbClr val="404040"/>
                </a:solidFill>
                <a:latin typeface="Montserrat" panose="00000500000000000000" pitchFamily="2" charset="0"/>
              </a:rPr>
              <a:t>Where does this leave us?</a:t>
            </a:r>
            <a:endParaRPr lang="pt-PT" sz="2600" dirty="0"/>
          </a:p>
          <a:p>
            <a:pPr marL="345440" lvl="1">
              <a:lnSpc>
                <a:spcPts val="4480"/>
              </a:lnSpc>
            </a:pPr>
            <a:endParaRPr lang="en-US" sz="2600" dirty="0">
              <a:solidFill>
                <a:srgbClr val="404040"/>
              </a:solidFill>
              <a:latin typeface="Montserrat" panose="00000500000000000000" pitchFamily="2" charset="0"/>
            </a:endParaRPr>
          </a:p>
          <a:p>
            <a:pPr marL="802640"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Causality can only be surmised in the statistical framework of causal inference.</a:t>
            </a:r>
          </a:p>
          <a:p>
            <a:pPr marL="345440" lvl="1">
              <a:lnSpc>
                <a:spcPts val="4480"/>
              </a:lnSpc>
            </a:pPr>
            <a:endParaRPr lang="en-US" sz="2600" dirty="0">
              <a:solidFill>
                <a:srgbClr val="404040"/>
              </a:solidFill>
              <a:latin typeface="Montserrat" panose="00000500000000000000" pitchFamily="2" charset="0"/>
            </a:endParaRPr>
          </a:p>
          <a:p>
            <a:pPr marL="802640" lvl="1" indent="-457200">
              <a:lnSpc>
                <a:spcPts val="4480"/>
              </a:lnSpc>
              <a:buFont typeface="Arial" panose="020B0604020202020204" pitchFamily="34" charset="0"/>
              <a:buChar char="•"/>
            </a:pPr>
            <a:r>
              <a:rPr lang="en-US" sz="2600" b="1" dirty="0">
                <a:solidFill>
                  <a:srgbClr val="404040"/>
                </a:solidFill>
                <a:latin typeface="Montserrat"/>
              </a:rPr>
              <a:t>Mode of action </a:t>
            </a:r>
            <a:r>
              <a:rPr lang="en-US" sz="2600" dirty="0">
                <a:solidFill>
                  <a:srgbClr val="404040"/>
                </a:solidFill>
                <a:latin typeface="Montserrat"/>
              </a:rPr>
              <a:t>is vital. </a:t>
            </a:r>
          </a:p>
          <a:p>
            <a:pPr marL="802640" lvl="1" indent="-457200">
              <a:lnSpc>
                <a:spcPts val="4480"/>
              </a:lnSpc>
              <a:buFont typeface="Arial" panose="020B0604020202020204" pitchFamily="34" charset="0"/>
              <a:buChar char="•"/>
            </a:pPr>
            <a:r>
              <a:rPr lang="en-US" sz="2600" dirty="0">
                <a:solidFill>
                  <a:srgbClr val="404040"/>
                </a:solidFill>
                <a:latin typeface="Montserrat"/>
              </a:rPr>
              <a:t>If A causes B, how so? </a:t>
            </a:r>
          </a:p>
          <a:p>
            <a:pPr marL="802640" lvl="1" indent="-457200">
              <a:lnSpc>
                <a:spcPts val="4480"/>
              </a:lnSpc>
              <a:buFont typeface="Arial" panose="020B0604020202020204" pitchFamily="34" charset="0"/>
              <a:buChar char="•"/>
            </a:pPr>
            <a:r>
              <a:rPr lang="en-US" sz="2600" dirty="0">
                <a:solidFill>
                  <a:srgbClr val="404040"/>
                </a:solidFill>
                <a:latin typeface="Montserrat"/>
              </a:rPr>
              <a:t>Does that make sense in the framework of existing domain knowledge? </a:t>
            </a:r>
            <a:endParaRPr lang="en-US" sz="2600" dirty="0">
              <a:solidFill>
                <a:srgbClr val="404040"/>
              </a:solidFill>
              <a:latin typeface="Montserrat" panose="00000500000000000000" pitchFamily="2" charset="0"/>
            </a:endParaRPr>
          </a:p>
        </p:txBody>
      </p:sp>
      <p:sp>
        <p:nvSpPr>
          <p:cNvPr id="8" name="Freeform 4">
            <a:extLst>
              <a:ext uri="{FF2B5EF4-FFF2-40B4-BE49-F238E27FC236}">
                <a16:creationId xmlns:a16="http://schemas.microsoft.com/office/drawing/2014/main" id="{022BC7D2-79C8-7FF2-857B-4827D4A63526}"/>
              </a:ext>
            </a:extLst>
          </p:cNvPr>
          <p:cNvSpPr/>
          <p:nvPr/>
        </p:nvSpPr>
        <p:spPr>
          <a:xfrm>
            <a:off x="-19050" y="1"/>
            <a:ext cx="836504"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9" name="Picture 8" descr="A blue and black logo&#10;&#10;Description automatically generated">
            <a:extLst>
              <a:ext uri="{FF2B5EF4-FFF2-40B4-BE49-F238E27FC236}">
                <a16:creationId xmlns:a16="http://schemas.microsoft.com/office/drawing/2014/main" id="{015801D3-494A-F640-0162-D3C040C9E0D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 name="Picture 2" descr="A diagram of a diagram of a process&#10;&#10;Description automatically generated with medium confidence">
            <a:extLst>
              <a:ext uri="{FF2B5EF4-FFF2-40B4-BE49-F238E27FC236}">
                <a16:creationId xmlns:a16="http://schemas.microsoft.com/office/drawing/2014/main" id="{DAF1647F-A542-3B72-E6FB-101D0DF478F6}"/>
              </a:ext>
            </a:extLst>
          </p:cNvPr>
          <p:cNvPicPr>
            <a:picLocks noChangeAspect="1"/>
          </p:cNvPicPr>
          <p:nvPr/>
        </p:nvPicPr>
        <p:blipFill rotWithShape="1">
          <a:blip r:embed="rId5">
            <a:extLst>
              <a:ext uri="{28A0092B-C50C-407E-A947-70E740481C1C}">
                <a14:useLocalDpi xmlns:a14="http://schemas.microsoft.com/office/drawing/2010/main" val="0"/>
              </a:ext>
            </a:extLst>
          </a:blip>
          <a:srcRect l="7051" t="3165" r="1277" b="9247"/>
          <a:stretch/>
        </p:blipFill>
        <p:spPr>
          <a:xfrm>
            <a:off x="10953444" y="3641231"/>
            <a:ext cx="6420156" cy="4550269"/>
          </a:xfrm>
          <a:prstGeom prst="roundRect">
            <a:avLst>
              <a:gd name="adj" fmla="val 8994"/>
            </a:avLst>
          </a:prstGeom>
          <a:ln>
            <a:solidFill>
              <a:schemeClr val="accent1">
                <a:shade val="15000"/>
              </a:schemeClr>
            </a:solidFill>
          </a:ln>
        </p:spPr>
      </p:pic>
      <p:sp>
        <p:nvSpPr>
          <p:cNvPr id="4" name="TextBox 7">
            <a:extLst>
              <a:ext uri="{FF2B5EF4-FFF2-40B4-BE49-F238E27FC236}">
                <a16:creationId xmlns:a16="http://schemas.microsoft.com/office/drawing/2014/main" id="{13D25531-D301-1A65-E3B0-69441EC43CF9}"/>
              </a:ext>
            </a:extLst>
          </p:cNvPr>
          <p:cNvSpPr txBox="1"/>
          <p:nvPr/>
        </p:nvSpPr>
        <p:spPr>
          <a:xfrm>
            <a:off x="1526084" y="7811248"/>
            <a:ext cx="14780716" cy="1675652"/>
          </a:xfrm>
          <a:prstGeom prst="rect">
            <a:avLst/>
          </a:prstGeom>
        </p:spPr>
        <p:txBody>
          <a:bodyPr wrap="square" lIns="0" tIns="0" rIns="0" bIns="0" rtlCol="0" anchor="t">
            <a:spAutoFit/>
          </a:bodyPr>
          <a:lstStyle/>
          <a:p>
            <a:pPr marL="345440" lvl="1">
              <a:lnSpc>
                <a:spcPts val="4480"/>
              </a:lnSpc>
            </a:pPr>
            <a:endParaRPr lang="en-US" sz="2600" dirty="0">
              <a:solidFill>
                <a:srgbClr val="404040"/>
              </a:solidFill>
              <a:latin typeface="Montserrat" panose="00000500000000000000" pitchFamily="2" charset="0"/>
            </a:endParaRPr>
          </a:p>
          <a:p>
            <a:pPr marL="802640"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Causality can be shown by gathering convergent evidence from different lines of inquiry and direct cause-effect experiments (animal/cell studies). </a:t>
            </a:r>
          </a:p>
        </p:txBody>
      </p:sp>
      <p:sp>
        <p:nvSpPr>
          <p:cNvPr id="11" name="TextBox 10">
            <a:extLst>
              <a:ext uri="{FF2B5EF4-FFF2-40B4-BE49-F238E27FC236}">
                <a16:creationId xmlns:a16="http://schemas.microsoft.com/office/drawing/2014/main" id="{76AE8C3D-1671-CB43-FCD5-6E2B3B7509A9}"/>
              </a:ext>
            </a:extLst>
          </p:cNvPr>
          <p:cNvSpPr txBox="1"/>
          <p:nvPr/>
        </p:nvSpPr>
        <p:spPr>
          <a:xfrm>
            <a:off x="11041145" y="7450215"/>
            <a:ext cx="6027655" cy="338554"/>
          </a:xfrm>
          <a:prstGeom prst="rect">
            <a:avLst/>
          </a:prstGeom>
          <a:noFill/>
        </p:spPr>
        <p:txBody>
          <a:bodyPr wrap="square">
            <a:spAutoFit/>
          </a:bodyPr>
          <a:lstStyle/>
          <a:p>
            <a:r>
              <a:rPr lang="en-GB" sz="1600" dirty="0" err="1"/>
              <a:t>Hedström</a:t>
            </a:r>
            <a:r>
              <a:rPr lang="en-GB" sz="1600" dirty="0"/>
              <a:t>, P. and Petri Y. " </a:t>
            </a:r>
            <a:r>
              <a:rPr lang="en-GB" sz="1600" i="1" dirty="0"/>
              <a:t>Annual review of sociology</a:t>
            </a:r>
            <a:r>
              <a:rPr lang="en-GB" sz="1600" dirty="0"/>
              <a:t> 36 (2010): 49-67.</a:t>
            </a:r>
            <a:endParaRPr lang="en-DK" sz="1600" dirty="0"/>
          </a:p>
        </p:txBody>
      </p:sp>
      <p:cxnSp>
        <p:nvCxnSpPr>
          <p:cNvPr id="12" name="Straight Connector 11">
            <a:extLst>
              <a:ext uri="{FF2B5EF4-FFF2-40B4-BE49-F238E27FC236}">
                <a16:creationId xmlns:a16="http://schemas.microsoft.com/office/drawing/2014/main" id="{F0E9043A-BE11-25DA-9CCD-0D8AEC475579}"/>
              </a:ext>
            </a:extLst>
          </p:cNvPr>
          <p:cNvCxnSpPr>
            <a:cxnSpLocks/>
          </p:cNvCxnSpPr>
          <p:nvPr/>
        </p:nvCxnSpPr>
        <p:spPr>
          <a:xfrm>
            <a:off x="1632491" y="2400300"/>
            <a:ext cx="15241289"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73207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4">
            <a:extLst>
              <a:ext uri="{FF2B5EF4-FFF2-40B4-BE49-F238E27FC236}">
                <a16:creationId xmlns:a16="http://schemas.microsoft.com/office/drawing/2014/main" id="{022BC7D2-79C8-7FF2-857B-4827D4A63526}"/>
              </a:ext>
            </a:extLst>
          </p:cNvPr>
          <p:cNvSpPr/>
          <p:nvPr/>
        </p:nvSpPr>
        <p:spPr>
          <a:xfrm>
            <a:off x="-19050" y="1"/>
            <a:ext cx="836504" cy="10286999"/>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9" name="Picture 8" descr="A blue and black logo&#10;&#10;Description automatically generated">
            <a:extLst>
              <a:ext uri="{FF2B5EF4-FFF2-40B4-BE49-F238E27FC236}">
                <a16:creationId xmlns:a16="http://schemas.microsoft.com/office/drawing/2014/main" id="{015801D3-494A-F640-0162-D3C040C9E0D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 name="Picture 2" descr="A diagram of a disease mechanism&#10;&#10;Description automatically generated">
            <a:extLst>
              <a:ext uri="{FF2B5EF4-FFF2-40B4-BE49-F238E27FC236}">
                <a16:creationId xmlns:a16="http://schemas.microsoft.com/office/drawing/2014/main" id="{05D994B7-643C-88E1-7765-53CFED3D6E4A}"/>
              </a:ext>
            </a:extLst>
          </p:cNvPr>
          <p:cNvPicPr>
            <a:picLocks noChangeAspect="1"/>
          </p:cNvPicPr>
          <p:nvPr/>
        </p:nvPicPr>
        <p:blipFill rotWithShape="1">
          <a:blip r:embed="rId5">
            <a:extLst>
              <a:ext uri="{28A0092B-C50C-407E-A947-70E740481C1C}">
                <a14:useLocalDpi xmlns:a14="http://schemas.microsoft.com/office/drawing/2010/main" val="0"/>
              </a:ext>
            </a:extLst>
          </a:blip>
          <a:srcRect t="8762" b="12326"/>
          <a:stretch/>
        </p:blipFill>
        <p:spPr>
          <a:xfrm>
            <a:off x="2286000" y="2893025"/>
            <a:ext cx="5105400" cy="6060475"/>
          </a:xfrm>
          <a:prstGeom prst="rect">
            <a:avLst/>
          </a:prstGeom>
        </p:spPr>
      </p:pic>
      <p:sp>
        <p:nvSpPr>
          <p:cNvPr id="4" name="TextBox 7">
            <a:extLst>
              <a:ext uri="{FF2B5EF4-FFF2-40B4-BE49-F238E27FC236}">
                <a16:creationId xmlns:a16="http://schemas.microsoft.com/office/drawing/2014/main" id="{EC250BD4-E4E2-0A7D-4608-559611E5EA50}"/>
              </a:ext>
            </a:extLst>
          </p:cNvPr>
          <p:cNvSpPr txBox="1"/>
          <p:nvPr/>
        </p:nvSpPr>
        <p:spPr>
          <a:xfrm>
            <a:off x="8448371" y="3009900"/>
            <a:ext cx="8417789" cy="6869381"/>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Is causality always central in (Health) Data Science Analysis?</a:t>
            </a:r>
          </a:p>
          <a:p>
            <a:pPr marL="345441" lvl="1">
              <a:lnSpc>
                <a:spcPts val="4480"/>
              </a:lnSpc>
            </a:pPr>
            <a:endParaRPr lang="en-US" sz="2800" dirty="0">
              <a:solidFill>
                <a:srgbClr val="404040"/>
              </a:solidFill>
              <a:latin typeface="Montserrat" panose="00000500000000000000" pitchFamily="2" charset="0"/>
            </a:endParaRPr>
          </a:p>
          <a:p>
            <a:pPr marL="345441" lvl="1">
              <a:lnSpc>
                <a:spcPts val="4480"/>
              </a:lnSpc>
            </a:pPr>
            <a:r>
              <a:rPr lang="en-US" sz="2800" dirty="0">
                <a:solidFill>
                  <a:srgbClr val="404040"/>
                </a:solidFill>
                <a:latin typeface="Montserrat" panose="00000500000000000000" pitchFamily="2" charset="0"/>
              </a:rPr>
              <a:t>The answer is that it depends on what we are trying to achieve:</a:t>
            </a:r>
          </a:p>
          <a:p>
            <a:pPr marL="345441" lvl="1">
              <a:lnSpc>
                <a:spcPts val="4480"/>
              </a:lnSpc>
            </a:pPr>
            <a:endParaRPr lang="en-US" sz="2800" dirty="0">
              <a:solidFill>
                <a:srgbClr val="404040"/>
              </a:solidFill>
              <a:latin typeface="Montserrat" panose="00000500000000000000" pitchFamily="2" charset="0"/>
            </a:endParaRPr>
          </a:p>
          <a:p>
            <a:pPr marL="345441" lvl="1">
              <a:lnSpc>
                <a:spcPts val="4480"/>
              </a:lnSpc>
            </a:pPr>
            <a:r>
              <a:rPr lang="en-US" sz="2800" b="1" dirty="0">
                <a:solidFill>
                  <a:srgbClr val="404040"/>
                </a:solidFill>
                <a:latin typeface="Montserrat" panose="00000500000000000000" pitchFamily="2" charset="0"/>
              </a:rPr>
              <a:t>A question of causality:</a:t>
            </a:r>
          </a:p>
          <a:p>
            <a:pPr marL="802641" lvl="1" indent="-457200">
              <a:lnSpc>
                <a:spcPts val="4480"/>
              </a:lnSpc>
              <a:buFont typeface="Arial" panose="020B0604020202020204" pitchFamily="34" charset="0"/>
              <a:buChar char="•"/>
            </a:pPr>
            <a:r>
              <a:rPr lang="en-US" sz="2800" b="1" dirty="0">
                <a:solidFill>
                  <a:srgbClr val="404040"/>
                </a:solidFill>
                <a:latin typeface="Montserrat" panose="00000500000000000000" pitchFamily="2" charset="0"/>
              </a:rPr>
              <a:t>YES:</a:t>
            </a:r>
            <a:r>
              <a:rPr lang="en-US" sz="2800" dirty="0">
                <a:solidFill>
                  <a:srgbClr val="404040"/>
                </a:solidFill>
                <a:latin typeface="Montserrat" panose="00000500000000000000" pitchFamily="2" charset="0"/>
              </a:rPr>
              <a:t> Underlying biological mechanism -&gt; true treatment of disease</a:t>
            </a:r>
          </a:p>
          <a:p>
            <a:pPr marL="802641" lvl="1" indent="-457200">
              <a:lnSpc>
                <a:spcPts val="4480"/>
              </a:lnSpc>
              <a:buFont typeface="Arial" panose="020B0604020202020204" pitchFamily="34" charset="0"/>
              <a:buChar char="•"/>
            </a:pPr>
            <a:r>
              <a:rPr lang="en-US" sz="2800" b="1" dirty="0">
                <a:solidFill>
                  <a:srgbClr val="404040"/>
                </a:solidFill>
                <a:latin typeface="Montserrat" panose="00000500000000000000" pitchFamily="2" charset="0"/>
              </a:rPr>
              <a:t>NO: </a:t>
            </a:r>
            <a:r>
              <a:rPr lang="en-US" sz="2800" dirty="0">
                <a:solidFill>
                  <a:srgbClr val="404040"/>
                </a:solidFill>
                <a:latin typeface="Montserrat" panose="00000500000000000000" pitchFamily="2" charset="0"/>
              </a:rPr>
              <a:t>Diagnosis of disease (causality is nice but not necessary)</a:t>
            </a:r>
          </a:p>
          <a:p>
            <a:pPr marL="345441" lvl="1">
              <a:lnSpc>
                <a:spcPts val="4480"/>
              </a:lnSpc>
            </a:pPr>
            <a:endParaRPr lang="en-US" sz="2800" dirty="0">
              <a:solidFill>
                <a:srgbClr val="404040"/>
              </a:solidFill>
              <a:latin typeface="Montserrat" panose="00000500000000000000" pitchFamily="2" charset="0"/>
            </a:endParaRPr>
          </a:p>
        </p:txBody>
      </p:sp>
      <p:sp>
        <p:nvSpPr>
          <p:cNvPr id="10" name="TextBox 6">
            <a:extLst>
              <a:ext uri="{FF2B5EF4-FFF2-40B4-BE49-F238E27FC236}">
                <a16:creationId xmlns:a16="http://schemas.microsoft.com/office/drawing/2014/main" id="{4E9E7FCC-8E85-D799-A681-F73C21EF2A0E}"/>
              </a:ext>
            </a:extLst>
          </p:cNvPr>
          <p:cNvSpPr txBox="1"/>
          <p:nvPr/>
        </p:nvSpPr>
        <p:spPr>
          <a:xfrm>
            <a:off x="4192042" y="1077245"/>
            <a:ext cx="10515600" cy="957955"/>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THE QUESTION OF CAUSALITY</a:t>
            </a:r>
          </a:p>
        </p:txBody>
      </p:sp>
      <p:cxnSp>
        <p:nvCxnSpPr>
          <p:cNvPr id="11" name="Straight Connector 10">
            <a:extLst>
              <a:ext uri="{FF2B5EF4-FFF2-40B4-BE49-F238E27FC236}">
                <a16:creationId xmlns:a16="http://schemas.microsoft.com/office/drawing/2014/main" id="{89008690-AA8B-523D-5E70-9DB213E01CB2}"/>
              </a:ext>
            </a:extLst>
          </p:cNvPr>
          <p:cNvCxnSpPr>
            <a:cxnSpLocks/>
          </p:cNvCxnSpPr>
          <p:nvPr/>
        </p:nvCxnSpPr>
        <p:spPr>
          <a:xfrm>
            <a:off x="1632491" y="2400300"/>
            <a:ext cx="15241289"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6D1C651-9067-FA6E-971E-0ED47838694F}"/>
              </a:ext>
            </a:extLst>
          </p:cNvPr>
          <p:cNvSpPr txBox="1"/>
          <p:nvPr/>
        </p:nvSpPr>
        <p:spPr>
          <a:xfrm>
            <a:off x="2133600" y="9206925"/>
            <a:ext cx="5807331" cy="584775"/>
          </a:xfrm>
          <a:prstGeom prst="rect">
            <a:avLst/>
          </a:prstGeom>
          <a:noFill/>
        </p:spPr>
        <p:txBody>
          <a:bodyPr wrap="square">
            <a:spAutoFit/>
          </a:bodyPr>
          <a:lstStyle/>
          <a:p>
            <a:r>
              <a:rPr lang="en-GB" sz="1600" dirty="0"/>
              <a:t>Nogales, Cristian, et al. </a:t>
            </a:r>
            <a:r>
              <a:rPr lang="en-GB" sz="1600" i="1" dirty="0"/>
              <a:t>Trends in Pharmacological Sciences</a:t>
            </a:r>
            <a:r>
              <a:rPr lang="en-GB" sz="1600" dirty="0"/>
              <a:t> 43.2 (2022): 136-150.</a:t>
            </a:r>
          </a:p>
        </p:txBody>
      </p:sp>
    </p:spTree>
    <p:extLst>
      <p:ext uri="{BB962C8B-B14F-4D97-AF65-F5344CB8AC3E}">
        <p14:creationId xmlns:p14="http://schemas.microsoft.com/office/powerpoint/2010/main" val="3648613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aphic 32" descr="Boardroom with solid fill">
            <a:extLst>
              <a:ext uri="{FF2B5EF4-FFF2-40B4-BE49-F238E27FC236}">
                <a16:creationId xmlns:a16="http://schemas.microsoft.com/office/drawing/2014/main" id="{A5016BB8-F951-3EDF-A810-3AE8374A90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7017">
            <a:off x="13719653" y="7823332"/>
            <a:ext cx="1692573" cy="1692573"/>
          </a:xfrm>
          <a:prstGeom prst="rect">
            <a:avLst/>
          </a:prstGeom>
        </p:spPr>
      </p:pic>
      <p:sp>
        <p:nvSpPr>
          <p:cNvPr id="2" name="TextBox 1">
            <a:extLst>
              <a:ext uri="{FF2B5EF4-FFF2-40B4-BE49-F238E27FC236}">
                <a16:creationId xmlns:a16="http://schemas.microsoft.com/office/drawing/2014/main" id="{F5FC4DD1-F21C-4C38-9C4F-5F86D04CF90F}"/>
              </a:ext>
            </a:extLst>
          </p:cNvPr>
          <p:cNvSpPr txBox="1"/>
          <p:nvPr/>
        </p:nvSpPr>
        <p:spPr>
          <a:xfrm>
            <a:off x="1371600" y="2885251"/>
            <a:ext cx="15468600" cy="4832092"/>
          </a:xfrm>
          <a:prstGeom prst="rect">
            <a:avLst/>
          </a:prstGeom>
          <a:noFill/>
        </p:spPr>
        <p:txBody>
          <a:bodyPr wrap="square" rtlCol="0">
            <a:spAutoFit/>
          </a:bodyPr>
          <a:lstStyle/>
          <a:p>
            <a:pPr marL="514350" indent="-514350">
              <a:buAutoNum type="arabicPeriod"/>
            </a:pPr>
            <a:r>
              <a:rPr lang="en-GB" sz="2800" dirty="0">
                <a:latin typeface="Montserrat" pitchFamily="2" charset="77"/>
              </a:rPr>
              <a:t>In a cross-sectional study, researchers observed that the number of vaccinations a population received was positively associated with the prevalence of certain diseases.</a:t>
            </a:r>
          </a:p>
          <a:p>
            <a:pPr marL="514350" indent="-514350">
              <a:buAutoNum type="arabicPeriod"/>
            </a:pPr>
            <a:endParaRPr lang="en-GB" sz="2800" dirty="0">
              <a:latin typeface="Montserrat" pitchFamily="2" charset="77"/>
            </a:endParaRPr>
          </a:p>
          <a:p>
            <a:pPr marL="514350" indent="-514350">
              <a:buFontTx/>
              <a:buAutoNum type="arabicPeriod"/>
            </a:pPr>
            <a:r>
              <a:rPr lang="en-GB" sz="2800" dirty="0">
                <a:latin typeface="Montserrat" pitchFamily="2" charset="77"/>
              </a:rPr>
              <a:t>In a cohort study, researchers found an inverse (negative) relationship between exercise and prevalence of arthritis in a group of individuals, i.e. less exercise more likely to be diagnosed with arthritis. </a:t>
            </a:r>
          </a:p>
          <a:p>
            <a:endParaRPr lang="en-US" sz="2800" b="1" dirty="0">
              <a:latin typeface="Montserrat" pitchFamily="2" charset="77"/>
            </a:endParaRPr>
          </a:p>
          <a:p>
            <a:r>
              <a:rPr lang="en-US" sz="2800" b="1" dirty="0">
                <a:latin typeface="Montserrat" pitchFamily="2" charset="77"/>
              </a:rPr>
              <a:t>Discuss the two studies above and their conclusion, does vaccination </a:t>
            </a:r>
            <a:r>
              <a:rPr lang="en-US" sz="2800" b="1" i="1" dirty="0">
                <a:latin typeface="Montserrat" pitchFamily="2" charset="77"/>
              </a:rPr>
              <a:t>cause</a:t>
            </a:r>
            <a:r>
              <a:rPr lang="en-US" sz="2800" b="1" dirty="0">
                <a:latin typeface="Montserrat" pitchFamily="2" charset="77"/>
              </a:rPr>
              <a:t> an increase in disease development and does lack of exercise </a:t>
            </a:r>
            <a:r>
              <a:rPr lang="en-US" sz="2800" b="1" i="1" dirty="0">
                <a:latin typeface="Montserrat" pitchFamily="2" charset="77"/>
              </a:rPr>
              <a:t>cause</a:t>
            </a:r>
            <a:r>
              <a:rPr lang="en-US" sz="2800" b="1" dirty="0">
                <a:latin typeface="Montserrat" pitchFamily="2" charset="77"/>
              </a:rPr>
              <a:t> the development of </a:t>
            </a:r>
            <a:r>
              <a:rPr lang="en-GB" sz="2800" b="1" dirty="0">
                <a:latin typeface="Montserrat" pitchFamily="2" charset="77"/>
              </a:rPr>
              <a:t>arthritis? Think about confounders…</a:t>
            </a:r>
            <a:endParaRPr lang="en-US" sz="2800" b="1" dirty="0">
              <a:latin typeface="Montserrat" pitchFamily="2" charset="77"/>
            </a:endParaRPr>
          </a:p>
        </p:txBody>
      </p:sp>
      <p:sp>
        <p:nvSpPr>
          <p:cNvPr id="3" name="Rounded Rectangle 2">
            <a:extLst>
              <a:ext uri="{FF2B5EF4-FFF2-40B4-BE49-F238E27FC236}">
                <a16:creationId xmlns:a16="http://schemas.microsoft.com/office/drawing/2014/main" id="{FF181C16-B588-725B-C8AC-927BE190228F}"/>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3770CDFD-3D4F-F772-C1D0-365E279B73F9}"/>
              </a:ext>
            </a:extLst>
          </p:cNvPr>
          <p:cNvSpPr txBox="1"/>
          <p:nvPr/>
        </p:nvSpPr>
        <p:spPr>
          <a:xfrm>
            <a:off x="3850105" y="10287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27" name="Graphic 26" descr="Sailboat with solid fill">
            <a:extLst>
              <a:ext uri="{FF2B5EF4-FFF2-40B4-BE49-F238E27FC236}">
                <a16:creationId xmlns:a16="http://schemas.microsoft.com/office/drawing/2014/main" id="{EC87A63C-7513-3CFC-7FAA-300E8093FE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801600" y="6553200"/>
            <a:ext cx="3733800" cy="3733800"/>
          </a:xfrm>
          <a:prstGeom prst="rect">
            <a:avLst/>
          </a:prstGeom>
        </p:spPr>
      </p:pic>
      <p:grpSp>
        <p:nvGrpSpPr>
          <p:cNvPr id="28" name="Group 27">
            <a:extLst>
              <a:ext uri="{FF2B5EF4-FFF2-40B4-BE49-F238E27FC236}">
                <a16:creationId xmlns:a16="http://schemas.microsoft.com/office/drawing/2014/main" id="{63A66B3F-83EF-06F9-248C-C96D5BB67336}"/>
              </a:ext>
            </a:extLst>
          </p:cNvPr>
          <p:cNvGrpSpPr/>
          <p:nvPr/>
        </p:nvGrpSpPr>
        <p:grpSpPr>
          <a:xfrm>
            <a:off x="-152400" y="8953500"/>
            <a:ext cx="17373600" cy="1524000"/>
            <a:chOff x="-152400" y="8953500"/>
            <a:chExt cx="17373600" cy="1524000"/>
          </a:xfrm>
        </p:grpSpPr>
        <p:grpSp>
          <p:nvGrpSpPr>
            <p:cNvPr id="29" name="Group 28">
              <a:extLst>
                <a:ext uri="{FF2B5EF4-FFF2-40B4-BE49-F238E27FC236}">
                  <a16:creationId xmlns:a16="http://schemas.microsoft.com/office/drawing/2014/main" id="{27C031E5-8819-FDF8-333E-7231393E3200}"/>
                </a:ext>
              </a:extLst>
            </p:cNvPr>
            <p:cNvGrpSpPr/>
            <p:nvPr/>
          </p:nvGrpSpPr>
          <p:grpSpPr>
            <a:xfrm>
              <a:off x="-152400" y="8953500"/>
              <a:ext cx="3962400" cy="1524000"/>
              <a:chOff x="-152400" y="8953500"/>
              <a:chExt cx="3962400" cy="1524000"/>
            </a:xfrm>
          </p:grpSpPr>
          <p:pic>
            <p:nvPicPr>
              <p:cNvPr id="54" name="Graphic 53" descr="Wave with solid fill">
                <a:extLst>
                  <a:ext uri="{FF2B5EF4-FFF2-40B4-BE49-F238E27FC236}">
                    <a16:creationId xmlns:a16="http://schemas.microsoft.com/office/drawing/2014/main" id="{8423D1A5-48E5-8EB5-053C-27187AACA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5" name="Graphic 54" descr="Wave with solid fill">
                <a:extLst>
                  <a:ext uri="{FF2B5EF4-FFF2-40B4-BE49-F238E27FC236}">
                    <a16:creationId xmlns:a16="http://schemas.microsoft.com/office/drawing/2014/main" id="{9818827C-62A3-E125-AD8F-847FF202F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6" name="Graphic 55" descr="Wave with solid fill">
                <a:extLst>
                  <a:ext uri="{FF2B5EF4-FFF2-40B4-BE49-F238E27FC236}">
                    <a16:creationId xmlns:a16="http://schemas.microsoft.com/office/drawing/2014/main" id="{543729AC-580A-4FC3-5A2D-1FD9C087D7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A7ADE9DE-EA94-5EC2-A363-5F72780165D9}"/>
                </a:ext>
              </a:extLst>
            </p:cNvPr>
            <p:cNvGrpSpPr/>
            <p:nvPr/>
          </p:nvGrpSpPr>
          <p:grpSpPr>
            <a:xfrm>
              <a:off x="3505200" y="8953500"/>
              <a:ext cx="3962400" cy="1524000"/>
              <a:chOff x="-152400" y="8953500"/>
              <a:chExt cx="3962400" cy="1524000"/>
            </a:xfrm>
          </p:grpSpPr>
          <p:pic>
            <p:nvPicPr>
              <p:cNvPr id="51" name="Graphic 50" descr="Wave with solid fill">
                <a:extLst>
                  <a:ext uri="{FF2B5EF4-FFF2-40B4-BE49-F238E27FC236}">
                    <a16:creationId xmlns:a16="http://schemas.microsoft.com/office/drawing/2014/main" id="{655C6DD2-F8E5-0C22-0DF7-A8B6BDD175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2" name="Graphic 51" descr="Wave with solid fill">
                <a:extLst>
                  <a:ext uri="{FF2B5EF4-FFF2-40B4-BE49-F238E27FC236}">
                    <a16:creationId xmlns:a16="http://schemas.microsoft.com/office/drawing/2014/main" id="{F366712F-C787-1EDD-00D2-52793A1F1A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3" name="Graphic 52" descr="Wave with solid fill">
                <a:extLst>
                  <a:ext uri="{FF2B5EF4-FFF2-40B4-BE49-F238E27FC236}">
                    <a16:creationId xmlns:a16="http://schemas.microsoft.com/office/drawing/2014/main" id="{AA472912-141B-B2BE-FF64-4196A851B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C75B2B61-5328-B1F2-555D-FCA334DE67DC}"/>
                </a:ext>
              </a:extLst>
            </p:cNvPr>
            <p:cNvGrpSpPr/>
            <p:nvPr/>
          </p:nvGrpSpPr>
          <p:grpSpPr>
            <a:xfrm>
              <a:off x="71628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F297E6F7-ADEF-AAF2-AE1C-61FDBBCB85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A2F3A0AD-12B7-FEA0-B426-B04DBB97A7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FF080A50-B047-FEB5-B1EB-931F24EF56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2A4C7DB-5FBB-4A73-514D-9CC1179BCE82}"/>
                </a:ext>
              </a:extLst>
            </p:cNvPr>
            <p:cNvGrpSpPr/>
            <p:nvPr/>
          </p:nvGrpSpPr>
          <p:grpSpPr>
            <a:xfrm>
              <a:off x="108204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85446AE9-35FF-A87E-5C96-7CC546620F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509D005D-8B7A-27BC-341C-0D1233FD28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C1AF86CA-92A1-38FB-5992-04ACC027737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8FDF88BA-294D-967B-BEC0-9454E1599204}"/>
                </a:ext>
              </a:extLst>
            </p:cNvPr>
            <p:cNvGrpSpPr/>
            <p:nvPr/>
          </p:nvGrpSpPr>
          <p:grpSpPr>
            <a:xfrm>
              <a:off x="14478000" y="8953500"/>
              <a:ext cx="2743200" cy="1524000"/>
              <a:chOff x="-152400" y="8953500"/>
              <a:chExt cx="2743200" cy="1524000"/>
            </a:xfrm>
          </p:grpSpPr>
          <p:pic>
            <p:nvPicPr>
              <p:cNvPr id="42" name="Graphic 41" descr="Wave with solid fill">
                <a:extLst>
                  <a:ext uri="{FF2B5EF4-FFF2-40B4-BE49-F238E27FC236}">
                    <a16:creationId xmlns:a16="http://schemas.microsoft.com/office/drawing/2014/main" id="{E97CBCCE-6B65-9B32-36A4-3EFD026EAF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19029121-48F8-3179-9F56-AA10936137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57" name="Graphic 56" descr="Boardroom with solid fill">
            <a:extLst>
              <a:ext uri="{FF2B5EF4-FFF2-40B4-BE49-F238E27FC236}">
                <a16:creationId xmlns:a16="http://schemas.microsoft.com/office/drawing/2014/main" id="{AAD205B8-4E7D-65F6-6826-00983B95EB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933555" y="8044246"/>
            <a:ext cx="1328512" cy="1328512"/>
          </a:xfrm>
          <a:prstGeom prst="rect">
            <a:avLst/>
          </a:prstGeom>
        </p:spPr>
      </p:pic>
      <p:pic>
        <p:nvPicPr>
          <p:cNvPr id="58" name="Picture 57" descr="A blue and black logo&#10;&#10;Description automatically generated">
            <a:extLst>
              <a:ext uri="{FF2B5EF4-FFF2-40B4-BE49-F238E27FC236}">
                <a16:creationId xmlns:a16="http://schemas.microsoft.com/office/drawing/2014/main" id="{0CF51CFC-F008-B6EE-EEDA-9075A73FAA9E}"/>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5458673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Graphic 33" descr="Sailboat with solid fill">
            <a:extLst>
              <a:ext uri="{FF2B5EF4-FFF2-40B4-BE49-F238E27FC236}">
                <a16:creationId xmlns:a16="http://schemas.microsoft.com/office/drawing/2014/main" id="{C3337F65-7EE6-D917-C8F4-FEC96119B7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5237">
            <a:off x="13487400" y="6523849"/>
            <a:ext cx="3505200" cy="3505200"/>
          </a:xfrm>
          <a:prstGeom prst="rect">
            <a:avLst/>
          </a:prstGeom>
        </p:spPr>
      </p:pic>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35" name="TextBox 3">
            <a:extLst>
              <a:ext uri="{FF2B5EF4-FFF2-40B4-BE49-F238E27FC236}">
                <a16:creationId xmlns:a16="http://schemas.microsoft.com/office/drawing/2014/main" id="{EBEEA384-595D-FD5B-0260-68574E751CFA}"/>
              </a:ext>
            </a:extLst>
          </p:cNvPr>
          <p:cNvSpPr txBox="1"/>
          <p:nvPr/>
        </p:nvSpPr>
        <p:spPr>
          <a:xfrm>
            <a:off x="3559968" y="1080000"/>
            <a:ext cx="11168063" cy="92134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FINAL PART OF OUR JOURNEY</a:t>
            </a:r>
          </a:p>
        </p:txBody>
      </p:sp>
      <p:sp>
        <p:nvSpPr>
          <p:cNvPr id="37" name="Freeform 7">
            <a:extLst>
              <a:ext uri="{FF2B5EF4-FFF2-40B4-BE49-F238E27FC236}">
                <a16:creationId xmlns:a16="http://schemas.microsoft.com/office/drawing/2014/main" id="{1BFD04B8-D236-9D96-EA37-62F8FAFBF266}"/>
              </a:ext>
            </a:extLst>
          </p:cNvPr>
          <p:cNvSpPr/>
          <p:nvPr/>
        </p:nvSpPr>
        <p:spPr>
          <a:xfrm>
            <a:off x="800280" y="4487553"/>
            <a:ext cx="4041023" cy="1606502"/>
          </a:xfrm>
          <a:custGeom>
            <a:avLst/>
            <a:gdLst/>
            <a:ahLst/>
            <a:cxnLst>
              <a:cxn ang="0">
                <a:pos x="wd2" y="hd2"/>
              </a:cxn>
              <a:cxn ang="5400000">
                <a:pos x="wd2" y="hd2"/>
              </a:cxn>
              <a:cxn ang="10800000">
                <a:pos x="wd2" y="hd2"/>
              </a:cxn>
              <a:cxn ang="16200000">
                <a:pos x="wd2" y="hd2"/>
              </a:cxn>
            </a:cxnLst>
            <a:rect l="0" t="0" r="r" b="b"/>
            <a:pathLst>
              <a:path w="21600" h="21600" extrusionOk="0">
                <a:moveTo>
                  <a:pt x="21255" y="6991"/>
                </a:moveTo>
                <a:cubicBezTo>
                  <a:pt x="12526" y="6991"/>
                  <a:pt x="12526" y="6991"/>
                  <a:pt x="12526" y="6991"/>
                </a:cubicBezTo>
                <a:cubicBezTo>
                  <a:pt x="11663" y="3495"/>
                  <a:pt x="11663" y="3495"/>
                  <a:pt x="11663" y="3495"/>
                </a:cubicBezTo>
                <a:cubicBezTo>
                  <a:pt x="10800" y="0"/>
                  <a:pt x="10800" y="0"/>
                  <a:pt x="10800" y="0"/>
                </a:cubicBezTo>
                <a:cubicBezTo>
                  <a:pt x="9937" y="3495"/>
                  <a:pt x="9937" y="3495"/>
                  <a:pt x="9937" y="3495"/>
                </a:cubicBezTo>
                <a:cubicBezTo>
                  <a:pt x="9074" y="6991"/>
                  <a:pt x="9074" y="6991"/>
                  <a:pt x="9074" y="6991"/>
                </a:cubicBezTo>
                <a:cubicBezTo>
                  <a:pt x="1997" y="6991"/>
                  <a:pt x="1997" y="6991"/>
                  <a:pt x="1997" y="6991"/>
                </a:cubicBezTo>
                <a:cubicBezTo>
                  <a:pt x="888" y="6991"/>
                  <a:pt x="0" y="10307"/>
                  <a:pt x="0" y="14340"/>
                </a:cubicBezTo>
                <a:cubicBezTo>
                  <a:pt x="0" y="18373"/>
                  <a:pt x="888" y="21600"/>
                  <a:pt x="1997" y="21600"/>
                </a:cubicBezTo>
                <a:cubicBezTo>
                  <a:pt x="21255" y="21600"/>
                  <a:pt x="21255" y="21600"/>
                  <a:pt x="21255" y="21600"/>
                </a:cubicBezTo>
                <a:cubicBezTo>
                  <a:pt x="21452" y="21600"/>
                  <a:pt x="21600" y="21062"/>
                  <a:pt x="21600" y="20345"/>
                </a:cubicBezTo>
                <a:cubicBezTo>
                  <a:pt x="21600" y="8335"/>
                  <a:pt x="21600" y="8335"/>
                  <a:pt x="21600" y="8335"/>
                </a:cubicBezTo>
                <a:cubicBezTo>
                  <a:pt x="21600" y="7618"/>
                  <a:pt x="21452" y="6991"/>
                  <a:pt x="21255" y="6991"/>
                </a:cubicBezTo>
                <a:close/>
              </a:path>
            </a:pathLst>
          </a:custGeom>
          <a:solidFill>
            <a:srgbClr val="D9D9D9"/>
          </a:solidFill>
          <a:ln w="12700">
            <a:miter lim="400000"/>
          </a:ln>
        </p:spPr>
        <p:txBody>
          <a:bodyPr lIns="45719" rIns="45719"/>
          <a:lstStyle/>
          <a:p>
            <a:endParaRPr/>
          </a:p>
        </p:txBody>
      </p:sp>
      <p:sp>
        <p:nvSpPr>
          <p:cNvPr id="38" name="Freeform 8">
            <a:extLst>
              <a:ext uri="{FF2B5EF4-FFF2-40B4-BE49-F238E27FC236}">
                <a16:creationId xmlns:a16="http://schemas.microsoft.com/office/drawing/2014/main" id="{AA796C8F-D2D4-06BE-4F9E-97B9EDFA647A}"/>
              </a:ext>
            </a:extLst>
          </p:cNvPr>
          <p:cNvSpPr/>
          <p:nvPr/>
        </p:nvSpPr>
        <p:spPr>
          <a:xfrm>
            <a:off x="13582086" y="4458827"/>
            <a:ext cx="4041023" cy="1642761"/>
          </a:xfrm>
          <a:custGeom>
            <a:avLst/>
            <a:gdLst/>
            <a:ahLst/>
            <a:cxnLst>
              <a:cxn ang="0">
                <a:pos x="wd2" y="hd2"/>
              </a:cxn>
              <a:cxn ang="5400000">
                <a:pos x="wd2" y="hd2"/>
              </a:cxn>
              <a:cxn ang="10800000">
                <a:pos x="wd2" y="hd2"/>
              </a:cxn>
              <a:cxn ang="16200000">
                <a:pos x="wd2" y="hd2"/>
              </a:cxn>
            </a:cxnLst>
            <a:rect l="0" t="0" r="r" b="b"/>
            <a:pathLst>
              <a:path w="21600" h="21600" extrusionOk="0">
                <a:moveTo>
                  <a:pt x="19603" y="21600"/>
                </a:moveTo>
                <a:cubicBezTo>
                  <a:pt x="345" y="21600"/>
                  <a:pt x="345" y="21600"/>
                  <a:pt x="345" y="21600"/>
                </a:cubicBezTo>
                <a:cubicBezTo>
                  <a:pt x="148" y="21600"/>
                  <a:pt x="0" y="20975"/>
                  <a:pt x="0" y="20261"/>
                </a:cubicBezTo>
                <a:cubicBezTo>
                  <a:pt x="0" y="8301"/>
                  <a:pt x="0" y="8301"/>
                  <a:pt x="0" y="8301"/>
                </a:cubicBezTo>
                <a:cubicBezTo>
                  <a:pt x="0" y="7587"/>
                  <a:pt x="148" y="7051"/>
                  <a:pt x="345" y="7051"/>
                </a:cubicBezTo>
                <a:cubicBezTo>
                  <a:pt x="9074" y="7051"/>
                  <a:pt x="9074" y="7051"/>
                  <a:pt x="9074" y="7051"/>
                </a:cubicBezTo>
                <a:cubicBezTo>
                  <a:pt x="9937" y="3570"/>
                  <a:pt x="9937" y="3570"/>
                  <a:pt x="9937" y="3570"/>
                </a:cubicBezTo>
                <a:cubicBezTo>
                  <a:pt x="10800" y="0"/>
                  <a:pt x="10800" y="0"/>
                  <a:pt x="10800" y="0"/>
                </a:cubicBezTo>
                <a:cubicBezTo>
                  <a:pt x="11663" y="3570"/>
                  <a:pt x="11663" y="3570"/>
                  <a:pt x="11663" y="3570"/>
                </a:cubicBezTo>
                <a:cubicBezTo>
                  <a:pt x="12526" y="7051"/>
                  <a:pt x="12526" y="7051"/>
                  <a:pt x="12526" y="7051"/>
                </a:cubicBezTo>
                <a:cubicBezTo>
                  <a:pt x="19603" y="7051"/>
                  <a:pt x="19603" y="7051"/>
                  <a:pt x="19603" y="7051"/>
                </a:cubicBezTo>
                <a:cubicBezTo>
                  <a:pt x="20712" y="7051"/>
                  <a:pt x="21600" y="10264"/>
                  <a:pt x="21600" y="14281"/>
                </a:cubicBezTo>
                <a:cubicBezTo>
                  <a:pt x="21600" y="18298"/>
                  <a:pt x="20712" y="21600"/>
                  <a:pt x="19603" y="21600"/>
                </a:cubicBezTo>
                <a:close/>
              </a:path>
            </a:pathLst>
          </a:custGeom>
          <a:solidFill>
            <a:srgbClr val="065280"/>
          </a:solidFill>
          <a:ln w="12700">
            <a:miter lim="400000"/>
          </a:ln>
        </p:spPr>
        <p:txBody>
          <a:bodyPr lIns="45719" rIns="45719"/>
          <a:lstStyle/>
          <a:p>
            <a:endParaRPr/>
          </a:p>
        </p:txBody>
      </p:sp>
      <p:sp>
        <p:nvSpPr>
          <p:cNvPr id="39" name="Freeform 9">
            <a:extLst>
              <a:ext uri="{FF2B5EF4-FFF2-40B4-BE49-F238E27FC236}">
                <a16:creationId xmlns:a16="http://schemas.microsoft.com/office/drawing/2014/main" id="{01E2FDAC-AE88-C89E-F430-7A9E707BB2A6}"/>
              </a:ext>
            </a:extLst>
          </p:cNvPr>
          <p:cNvSpPr/>
          <p:nvPr/>
        </p:nvSpPr>
        <p:spPr>
          <a:xfrm flipV="1">
            <a:off x="5060883" y="4500850"/>
            <a:ext cx="4041022"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D9D9D9"/>
          </a:solidFill>
          <a:ln w="12700">
            <a:miter lim="400000"/>
          </a:ln>
        </p:spPr>
        <p:txBody>
          <a:bodyPr lIns="45719" rIns="45719"/>
          <a:lstStyle/>
          <a:p>
            <a:endParaRPr lang="en-DK" dirty="0"/>
          </a:p>
        </p:txBody>
      </p:sp>
      <p:sp>
        <p:nvSpPr>
          <p:cNvPr id="51" name="Freeform 9">
            <a:extLst>
              <a:ext uri="{FF2B5EF4-FFF2-40B4-BE49-F238E27FC236}">
                <a16:creationId xmlns:a16="http://schemas.microsoft.com/office/drawing/2014/main" id="{3C8C8F90-F01C-2534-2BCE-F8C869812AE5}"/>
              </a:ext>
            </a:extLst>
          </p:cNvPr>
          <p:cNvSpPr/>
          <p:nvPr/>
        </p:nvSpPr>
        <p:spPr>
          <a:xfrm flipV="1">
            <a:off x="9321485" y="4469155"/>
            <a:ext cx="4041021"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chemeClr val="bg1">
              <a:lumMod val="85000"/>
            </a:schemeClr>
          </a:solidFill>
          <a:ln w="12700">
            <a:miter lim="400000"/>
          </a:ln>
        </p:spPr>
        <p:txBody>
          <a:bodyPr lIns="45719" rIns="45719"/>
          <a:lstStyle/>
          <a:p>
            <a:endParaRPr/>
          </a:p>
        </p:txBody>
      </p:sp>
      <p:sp>
        <p:nvSpPr>
          <p:cNvPr id="53" name="Rectangle 33">
            <a:extLst>
              <a:ext uri="{FF2B5EF4-FFF2-40B4-BE49-F238E27FC236}">
                <a16:creationId xmlns:a16="http://schemas.microsoft.com/office/drawing/2014/main" id="{CFFC9EF7-C4B0-C389-403F-2438A83981A2}"/>
              </a:ext>
            </a:extLst>
          </p:cNvPr>
          <p:cNvSpPr txBox="1"/>
          <p:nvPr/>
        </p:nvSpPr>
        <p:spPr>
          <a:xfrm>
            <a:off x="9971072" y="5384461"/>
            <a:ext cx="2609689" cy="369332"/>
          </a:xfrm>
          <a:prstGeom prst="rect">
            <a:avLst/>
          </a:prstGeom>
          <a:solidFill>
            <a:schemeClr val="bg1">
              <a:lumMod val="8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sp>
        <p:nvSpPr>
          <p:cNvPr id="54" name="Rectangle 33">
            <a:extLst>
              <a:ext uri="{FF2B5EF4-FFF2-40B4-BE49-F238E27FC236}">
                <a16:creationId xmlns:a16="http://schemas.microsoft.com/office/drawing/2014/main" id="{46871D1F-1B1E-8F55-1261-18C148FBEF7B}"/>
              </a:ext>
            </a:extLst>
          </p:cNvPr>
          <p:cNvSpPr txBox="1"/>
          <p:nvPr/>
        </p:nvSpPr>
        <p:spPr>
          <a:xfrm>
            <a:off x="1320428" y="5384461"/>
            <a:ext cx="3093796"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6" name="TextBox 55">
            <a:extLst>
              <a:ext uri="{FF2B5EF4-FFF2-40B4-BE49-F238E27FC236}">
                <a16:creationId xmlns:a16="http://schemas.microsoft.com/office/drawing/2014/main" id="{0A694C3A-E68F-B4D7-85C3-81AFDE9284C3}"/>
              </a:ext>
            </a:extLst>
          </p:cNvPr>
          <p:cNvSpPr txBox="1"/>
          <p:nvPr/>
        </p:nvSpPr>
        <p:spPr>
          <a:xfrm>
            <a:off x="5361451" y="515496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sp>
        <p:nvSpPr>
          <p:cNvPr id="59" name="Shape">
            <a:extLst>
              <a:ext uri="{FF2B5EF4-FFF2-40B4-BE49-F238E27FC236}">
                <a16:creationId xmlns:a16="http://schemas.microsoft.com/office/drawing/2014/main" id="{E07F6C67-95B2-F2F5-F51E-AAE5D6757D13}"/>
              </a:ext>
            </a:extLst>
          </p:cNvPr>
          <p:cNvSpPr/>
          <p:nvPr/>
        </p:nvSpPr>
        <p:spPr>
          <a:xfrm>
            <a:off x="6710246" y="325275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lumMod val="85000"/>
            </a:schemeClr>
          </a:solidFill>
          <a:ln w="12700">
            <a:miter lim="400000"/>
          </a:ln>
        </p:spPr>
        <p:txBody>
          <a:bodyPr lIns="121919" tIns="121919" rIns="121919" bIns="121919"/>
          <a:lstStyle/>
          <a:p>
            <a:endParaRPr/>
          </a:p>
        </p:txBody>
      </p:sp>
      <p:sp>
        <p:nvSpPr>
          <p:cNvPr id="60" name="Shape">
            <a:extLst>
              <a:ext uri="{FF2B5EF4-FFF2-40B4-BE49-F238E27FC236}">
                <a16:creationId xmlns:a16="http://schemas.microsoft.com/office/drawing/2014/main" id="{D09D6B30-BBF8-546F-DF0D-9CD55F576823}"/>
              </a:ext>
            </a:extLst>
          </p:cNvPr>
          <p:cNvSpPr>
            <a:spLocks noChangeAspect="1"/>
          </p:cNvSpPr>
          <p:nvPr/>
        </p:nvSpPr>
        <p:spPr>
          <a:xfrm>
            <a:off x="7391400" y="316230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lumMod val="85000"/>
            </a:schemeClr>
          </a:solidFill>
          <a:ln w="12700">
            <a:miter lim="400000"/>
          </a:ln>
        </p:spPr>
        <p:txBody>
          <a:bodyPr lIns="121919" tIns="121919" rIns="121919" bIns="121919"/>
          <a:lstStyle/>
          <a:p>
            <a:endParaRPr/>
          </a:p>
        </p:txBody>
      </p:sp>
      <p:sp>
        <p:nvSpPr>
          <p:cNvPr id="63" name="Shape">
            <a:extLst>
              <a:ext uri="{FF2B5EF4-FFF2-40B4-BE49-F238E27FC236}">
                <a16:creationId xmlns:a16="http://schemas.microsoft.com/office/drawing/2014/main" id="{1C3AE5CD-B4BF-1B12-A1F6-2CCA288BE29F}"/>
              </a:ext>
            </a:extLst>
          </p:cNvPr>
          <p:cNvSpPr>
            <a:spLocks noChangeAspect="1"/>
          </p:cNvSpPr>
          <p:nvPr/>
        </p:nvSpPr>
        <p:spPr>
          <a:xfrm>
            <a:off x="2236732" y="3252752"/>
            <a:ext cx="1127838" cy="1008000"/>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rgbClr val="D9D9D9"/>
          </a:solidFill>
          <a:ln w="12700">
            <a:miter lim="400000"/>
          </a:ln>
        </p:spPr>
        <p:txBody>
          <a:bodyPr lIns="121919" tIns="121919" rIns="121919" bIns="121919"/>
          <a:lstStyle/>
          <a:p>
            <a:endParaRPr/>
          </a:p>
        </p:txBody>
      </p:sp>
      <p:sp>
        <p:nvSpPr>
          <p:cNvPr id="65" name="Shape">
            <a:extLst>
              <a:ext uri="{FF2B5EF4-FFF2-40B4-BE49-F238E27FC236}">
                <a16:creationId xmlns:a16="http://schemas.microsoft.com/office/drawing/2014/main" id="{42527BC8-1BFD-FEBB-D5C3-E9B5CBB94055}"/>
              </a:ext>
            </a:extLst>
          </p:cNvPr>
          <p:cNvSpPr/>
          <p:nvPr/>
        </p:nvSpPr>
        <p:spPr>
          <a:xfrm>
            <a:off x="15026924" y="3340113"/>
            <a:ext cx="1151345" cy="1042809"/>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tx1"/>
          </a:solidFill>
          <a:ln w="12700">
            <a:miter lim="400000"/>
          </a:ln>
        </p:spPr>
        <p:txBody>
          <a:bodyPr lIns="121919" tIns="121919" rIns="121919" bIns="121919"/>
          <a:lstStyle/>
          <a:p>
            <a:endParaRPr/>
          </a:p>
        </p:txBody>
      </p:sp>
      <p:sp>
        <p:nvSpPr>
          <p:cNvPr id="66" name="Shape">
            <a:extLst>
              <a:ext uri="{FF2B5EF4-FFF2-40B4-BE49-F238E27FC236}">
                <a16:creationId xmlns:a16="http://schemas.microsoft.com/office/drawing/2014/main" id="{DC73BB0C-5FB7-AC28-3183-0A8B15B64A2B}"/>
              </a:ext>
            </a:extLst>
          </p:cNvPr>
          <p:cNvSpPr>
            <a:spLocks noChangeAspect="1"/>
          </p:cNvSpPr>
          <p:nvPr/>
        </p:nvSpPr>
        <p:spPr>
          <a:xfrm>
            <a:off x="10706293" y="3261300"/>
            <a:ext cx="1257107" cy="1044000"/>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lumMod val="85000"/>
            </a:schemeClr>
          </a:solidFill>
          <a:ln w="12700">
            <a:miter lim="400000"/>
          </a:ln>
        </p:spPr>
        <p:txBody>
          <a:bodyPr lIns="121919" tIns="121919" rIns="121919" bIns="121919"/>
          <a:lstStyle/>
          <a:p>
            <a:endParaRPr/>
          </a:p>
        </p:txBody>
      </p:sp>
      <p:sp>
        <p:nvSpPr>
          <p:cNvPr id="3" name="Rectangle 33">
            <a:extLst>
              <a:ext uri="{FF2B5EF4-FFF2-40B4-BE49-F238E27FC236}">
                <a16:creationId xmlns:a16="http://schemas.microsoft.com/office/drawing/2014/main" id="{899C2D26-410C-B2B4-0E82-282D16757A9C}"/>
              </a:ext>
            </a:extLst>
          </p:cNvPr>
          <p:cNvSpPr txBox="1"/>
          <p:nvPr/>
        </p:nvSpPr>
        <p:spPr>
          <a:xfrm>
            <a:off x="13874988" y="5384461"/>
            <a:ext cx="3422412"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pic>
        <p:nvPicPr>
          <p:cNvPr id="5" name="Picture 4" descr="A blue and black logo&#10;&#10;Description automatically generated">
            <a:extLst>
              <a:ext uri="{FF2B5EF4-FFF2-40B4-BE49-F238E27FC236}">
                <a16:creationId xmlns:a16="http://schemas.microsoft.com/office/drawing/2014/main" id="{307023D8-E6CB-2203-83CE-EE10576642EE}"/>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4981553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aphic 32" descr="Boardroom with solid fill">
            <a:extLst>
              <a:ext uri="{FF2B5EF4-FFF2-40B4-BE49-F238E27FC236}">
                <a16:creationId xmlns:a16="http://schemas.microsoft.com/office/drawing/2014/main" id="{A5016BB8-F951-3EDF-A810-3AE8374A90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7017">
            <a:off x="8004653" y="7796119"/>
            <a:ext cx="1692573" cy="1692573"/>
          </a:xfrm>
          <a:prstGeom prst="rect">
            <a:avLst/>
          </a:prstGeom>
        </p:spPr>
      </p:pic>
      <p:sp>
        <p:nvSpPr>
          <p:cNvPr id="2" name="TextBox 1">
            <a:extLst>
              <a:ext uri="{FF2B5EF4-FFF2-40B4-BE49-F238E27FC236}">
                <a16:creationId xmlns:a16="http://schemas.microsoft.com/office/drawing/2014/main" id="{F5FC4DD1-F21C-4C38-9C4F-5F86D04CF90F}"/>
              </a:ext>
            </a:extLst>
          </p:cNvPr>
          <p:cNvSpPr txBox="1"/>
          <p:nvPr/>
        </p:nvSpPr>
        <p:spPr>
          <a:xfrm>
            <a:off x="2145323" y="2873157"/>
            <a:ext cx="14325600" cy="3539430"/>
          </a:xfrm>
          <a:prstGeom prst="rect">
            <a:avLst/>
          </a:prstGeom>
          <a:noFill/>
        </p:spPr>
        <p:txBody>
          <a:bodyPr wrap="square" rtlCol="0">
            <a:spAutoFit/>
          </a:bodyPr>
          <a:lstStyle/>
          <a:p>
            <a:pPr marL="514350" indent="-514350">
              <a:buFontTx/>
              <a:buAutoNum type="arabicPeriod"/>
            </a:pPr>
            <a:endParaRPr lang="en-US" sz="2800" dirty="0">
              <a:latin typeface="Montserrat" pitchFamily="2" charset="77"/>
            </a:endParaRPr>
          </a:p>
          <a:p>
            <a:pPr marL="514350" indent="-514350">
              <a:buFontTx/>
              <a:buAutoNum type="arabicPeriod"/>
            </a:pPr>
            <a:r>
              <a:rPr lang="en-US" sz="2800" dirty="0">
                <a:latin typeface="Montserrat" pitchFamily="2" charset="77"/>
              </a:rPr>
              <a:t>In a recent population study on alcohol consumption and cancer development, analysis revealed that people who often drink wine, have an increased risk of developing lung cancer compared to people who do not.</a:t>
            </a:r>
          </a:p>
          <a:p>
            <a:endParaRPr lang="en-US" sz="2800" b="1" dirty="0">
              <a:latin typeface="Montserrat" pitchFamily="2" charset="77"/>
            </a:endParaRPr>
          </a:p>
          <a:p>
            <a:r>
              <a:rPr lang="en-US" sz="2800" b="1" dirty="0">
                <a:latin typeface="Montserrat" pitchFamily="2" charset="77"/>
              </a:rPr>
              <a:t>Does drinking wine cause lung cancer? Can you think of any confounding factors which could explain this correlation, i.e. life style choices, socioeconomic group, etc.?</a:t>
            </a:r>
          </a:p>
        </p:txBody>
      </p:sp>
      <p:sp>
        <p:nvSpPr>
          <p:cNvPr id="3" name="Rounded Rectangle 2">
            <a:extLst>
              <a:ext uri="{FF2B5EF4-FFF2-40B4-BE49-F238E27FC236}">
                <a16:creationId xmlns:a16="http://schemas.microsoft.com/office/drawing/2014/main" id="{FF181C16-B588-725B-C8AC-927BE190228F}"/>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3770CDFD-3D4F-F772-C1D0-365E279B73F9}"/>
              </a:ext>
            </a:extLst>
          </p:cNvPr>
          <p:cNvSpPr txBox="1"/>
          <p:nvPr/>
        </p:nvSpPr>
        <p:spPr>
          <a:xfrm>
            <a:off x="3850105" y="10287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27" name="Graphic 26" descr="Sailboat with solid fill">
            <a:extLst>
              <a:ext uri="{FF2B5EF4-FFF2-40B4-BE49-F238E27FC236}">
                <a16:creationId xmlns:a16="http://schemas.microsoft.com/office/drawing/2014/main" id="{EC87A63C-7513-3CFC-7FAA-300E8093FE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600" y="6525987"/>
            <a:ext cx="3733800" cy="3733800"/>
          </a:xfrm>
          <a:prstGeom prst="rect">
            <a:avLst/>
          </a:prstGeom>
        </p:spPr>
      </p:pic>
      <p:grpSp>
        <p:nvGrpSpPr>
          <p:cNvPr id="28" name="Group 27">
            <a:extLst>
              <a:ext uri="{FF2B5EF4-FFF2-40B4-BE49-F238E27FC236}">
                <a16:creationId xmlns:a16="http://schemas.microsoft.com/office/drawing/2014/main" id="{63A66B3F-83EF-06F9-248C-C96D5BB67336}"/>
              </a:ext>
            </a:extLst>
          </p:cNvPr>
          <p:cNvGrpSpPr/>
          <p:nvPr/>
        </p:nvGrpSpPr>
        <p:grpSpPr>
          <a:xfrm>
            <a:off x="-152400" y="8953500"/>
            <a:ext cx="17373600" cy="1524000"/>
            <a:chOff x="-152400" y="8953500"/>
            <a:chExt cx="17373600" cy="1524000"/>
          </a:xfrm>
        </p:grpSpPr>
        <p:grpSp>
          <p:nvGrpSpPr>
            <p:cNvPr id="29" name="Group 28">
              <a:extLst>
                <a:ext uri="{FF2B5EF4-FFF2-40B4-BE49-F238E27FC236}">
                  <a16:creationId xmlns:a16="http://schemas.microsoft.com/office/drawing/2014/main" id="{27C031E5-8819-FDF8-333E-7231393E3200}"/>
                </a:ext>
              </a:extLst>
            </p:cNvPr>
            <p:cNvGrpSpPr/>
            <p:nvPr/>
          </p:nvGrpSpPr>
          <p:grpSpPr>
            <a:xfrm>
              <a:off x="-152400" y="8953500"/>
              <a:ext cx="3962400" cy="1524000"/>
              <a:chOff x="-152400" y="8953500"/>
              <a:chExt cx="3962400" cy="1524000"/>
            </a:xfrm>
          </p:grpSpPr>
          <p:pic>
            <p:nvPicPr>
              <p:cNvPr id="54" name="Graphic 53" descr="Wave with solid fill">
                <a:extLst>
                  <a:ext uri="{FF2B5EF4-FFF2-40B4-BE49-F238E27FC236}">
                    <a16:creationId xmlns:a16="http://schemas.microsoft.com/office/drawing/2014/main" id="{8423D1A5-48E5-8EB5-053C-27187AACA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5" name="Graphic 54" descr="Wave with solid fill">
                <a:extLst>
                  <a:ext uri="{FF2B5EF4-FFF2-40B4-BE49-F238E27FC236}">
                    <a16:creationId xmlns:a16="http://schemas.microsoft.com/office/drawing/2014/main" id="{9818827C-62A3-E125-AD8F-847FF202F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6" name="Graphic 55" descr="Wave with solid fill">
                <a:extLst>
                  <a:ext uri="{FF2B5EF4-FFF2-40B4-BE49-F238E27FC236}">
                    <a16:creationId xmlns:a16="http://schemas.microsoft.com/office/drawing/2014/main" id="{543729AC-580A-4FC3-5A2D-1FD9C087D7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A7ADE9DE-EA94-5EC2-A363-5F72780165D9}"/>
                </a:ext>
              </a:extLst>
            </p:cNvPr>
            <p:cNvGrpSpPr/>
            <p:nvPr/>
          </p:nvGrpSpPr>
          <p:grpSpPr>
            <a:xfrm>
              <a:off x="3505200" y="8953500"/>
              <a:ext cx="3962400" cy="1524000"/>
              <a:chOff x="-152400" y="8953500"/>
              <a:chExt cx="3962400" cy="1524000"/>
            </a:xfrm>
          </p:grpSpPr>
          <p:pic>
            <p:nvPicPr>
              <p:cNvPr id="51" name="Graphic 50" descr="Wave with solid fill">
                <a:extLst>
                  <a:ext uri="{FF2B5EF4-FFF2-40B4-BE49-F238E27FC236}">
                    <a16:creationId xmlns:a16="http://schemas.microsoft.com/office/drawing/2014/main" id="{655C6DD2-F8E5-0C22-0DF7-A8B6BDD175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2" name="Graphic 51" descr="Wave with solid fill">
                <a:extLst>
                  <a:ext uri="{FF2B5EF4-FFF2-40B4-BE49-F238E27FC236}">
                    <a16:creationId xmlns:a16="http://schemas.microsoft.com/office/drawing/2014/main" id="{F366712F-C787-1EDD-00D2-52793A1F1A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3" name="Graphic 52" descr="Wave with solid fill">
                <a:extLst>
                  <a:ext uri="{FF2B5EF4-FFF2-40B4-BE49-F238E27FC236}">
                    <a16:creationId xmlns:a16="http://schemas.microsoft.com/office/drawing/2014/main" id="{AA472912-141B-B2BE-FF64-4196A851B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C75B2B61-5328-B1F2-555D-FCA334DE67DC}"/>
                </a:ext>
              </a:extLst>
            </p:cNvPr>
            <p:cNvGrpSpPr/>
            <p:nvPr/>
          </p:nvGrpSpPr>
          <p:grpSpPr>
            <a:xfrm>
              <a:off x="71628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F297E6F7-ADEF-AAF2-AE1C-61FDBBCB85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A2F3A0AD-12B7-FEA0-B426-B04DBB97A7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FF080A50-B047-FEB5-B1EB-931F24EF56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2A4C7DB-5FBB-4A73-514D-9CC1179BCE82}"/>
                </a:ext>
              </a:extLst>
            </p:cNvPr>
            <p:cNvGrpSpPr/>
            <p:nvPr/>
          </p:nvGrpSpPr>
          <p:grpSpPr>
            <a:xfrm>
              <a:off x="108204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85446AE9-35FF-A87E-5C96-7CC546620F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509D005D-8B7A-27BC-341C-0D1233FD28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C1AF86CA-92A1-38FB-5992-04ACC027737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8FDF88BA-294D-967B-BEC0-9454E1599204}"/>
                </a:ext>
              </a:extLst>
            </p:cNvPr>
            <p:cNvGrpSpPr/>
            <p:nvPr/>
          </p:nvGrpSpPr>
          <p:grpSpPr>
            <a:xfrm>
              <a:off x="14478000" y="8953500"/>
              <a:ext cx="2743200" cy="1524000"/>
              <a:chOff x="-152400" y="8953500"/>
              <a:chExt cx="2743200" cy="1524000"/>
            </a:xfrm>
          </p:grpSpPr>
          <p:pic>
            <p:nvPicPr>
              <p:cNvPr id="42" name="Graphic 41" descr="Wave with solid fill">
                <a:extLst>
                  <a:ext uri="{FF2B5EF4-FFF2-40B4-BE49-F238E27FC236}">
                    <a16:creationId xmlns:a16="http://schemas.microsoft.com/office/drawing/2014/main" id="{E97CBCCE-6B65-9B32-36A4-3EFD026EAF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19029121-48F8-3179-9F56-AA10936137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57" name="Graphic 56" descr="Boardroom with solid fill">
            <a:extLst>
              <a:ext uri="{FF2B5EF4-FFF2-40B4-BE49-F238E27FC236}">
                <a16:creationId xmlns:a16="http://schemas.microsoft.com/office/drawing/2014/main" id="{AAD205B8-4E7D-65F6-6826-00983B95EB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18555" y="8017033"/>
            <a:ext cx="1328512" cy="1328512"/>
          </a:xfrm>
          <a:prstGeom prst="rect">
            <a:avLst/>
          </a:prstGeom>
        </p:spPr>
      </p:pic>
      <p:pic>
        <p:nvPicPr>
          <p:cNvPr id="58" name="Picture 57" descr="A blue and black logo&#10;&#10;Description automatically generated">
            <a:extLst>
              <a:ext uri="{FF2B5EF4-FFF2-40B4-BE49-F238E27FC236}">
                <a16:creationId xmlns:a16="http://schemas.microsoft.com/office/drawing/2014/main" id="{0CF51CFC-F008-B6EE-EEDA-9075A73FAA9E}"/>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42184194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8">
            <a:extLst>
              <a:ext uri="{FF2B5EF4-FFF2-40B4-BE49-F238E27FC236}">
                <a16:creationId xmlns:a16="http://schemas.microsoft.com/office/drawing/2014/main" id="{37FC3143-A41C-2B53-B168-08654FCA17AC}"/>
              </a:ext>
            </a:extLst>
          </p:cNvPr>
          <p:cNvSpPr/>
          <p:nvPr/>
        </p:nvSpPr>
        <p:spPr>
          <a:xfrm>
            <a:off x="13656427" y="4451294"/>
            <a:ext cx="4041023" cy="1642761"/>
          </a:xfrm>
          <a:custGeom>
            <a:avLst/>
            <a:gdLst/>
            <a:ahLst/>
            <a:cxnLst>
              <a:cxn ang="0">
                <a:pos x="wd2" y="hd2"/>
              </a:cxn>
              <a:cxn ang="5400000">
                <a:pos x="wd2" y="hd2"/>
              </a:cxn>
              <a:cxn ang="10800000">
                <a:pos x="wd2" y="hd2"/>
              </a:cxn>
              <a:cxn ang="16200000">
                <a:pos x="wd2" y="hd2"/>
              </a:cxn>
            </a:cxnLst>
            <a:rect l="0" t="0" r="r" b="b"/>
            <a:pathLst>
              <a:path w="21600" h="21600" extrusionOk="0">
                <a:moveTo>
                  <a:pt x="19603" y="21600"/>
                </a:moveTo>
                <a:cubicBezTo>
                  <a:pt x="345" y="21600"/>
                  <a:pt x="345" y="21600"/>
                  <a:pt x="345" y="21600"/>
                </a:cubicBezTo>
                <a:cubicBezTo>
                  <a:pt x="148" y="21600"/>
                  <a:pt x="0" y="20975"/>
                  <a:pt x="0" y="20261"/>
                </a:cubicBezTo>
                <a:cubicBezTo>
                  <a:pt x="0" y="8301"/>
                  <a:pt x="0" y="8301"/>
                  <a:pt x="0" y="8301"/>
                </a:cubicBezTo>
                <a:cubicBezTo>
                  <a:pt x="0" y="7587"/>
                  <a:pt x="148" y="7051"/>
                  <a:pt x="345" y="7051"/>
                </a:cubicBezTo>
                <a:cubicBezTo>
                  <a:pt x="9074" y="7051"/>
                  <a:pt x="9074" y="7051"/>
                  <a:pt x="9074" y="7051"/>
                </a:cubicBezTo>
                <a:cubicBezTo>
                  <a:pt x="9937" y="3570"/>
                  <a:pt x="9937" y="3570"/>
                  <a:pt x="9937" y="3570"/>
                </a:cubicBezTo>
                <a:cubicBezTo>
                  <a:pt x="10800" y="0"/>
                  <a:pt x="10800" y="0"/>
                  <a:pt x="10800" y="0"/>
                </a:cubicBezTo>
                <a:cubicBezTo>
                  <a:pt x="11663" y="3570"/>
                  <a:pt x="11663" y="3570"/>
                  <a:pt x="11663" y="3570"/>
                </a:cubicBezTo>
                <a:cubicBezTo>
                  <a:pt x="12526" y="7051"/>
                  <a:pt x="12526" y="7051"/>
                  <a:pt x="12526" y="7051"/>
                </a:cubicBezTo>
                <a:cubicBezTo>
                  <a:pt x="19603" y="7051"/>
                  <a:pt x="19603" y="7051"/>
                  <a:pt x="19603" y="7051"/>
                </a:cubicBezTo>
                <a:cubicBezTo>
                  <a:pt x="20712" y="7051"/>
                  <a:pt x="21600" y="10264"/>
                  <a:pt x="21600" y="14281"/>
                </a:cubicBezTo>
                <a:cubicBezTo>
                  <a:pt x="21600" y="18298"/>
                  <a:pt x="20712" y="21600"/>
                  <a:pt x="19603" y="21600"/>
                </a:cubicBezTo>
                <a:close/>
              </a:path>
            </a:pathLst>
          </a:custGeom>
          <a:solidFill>
            <a:srgbClr val="065280"/>
          </a:solidFill>
          <a:ln w="12700">
            <a:miter lim="400000"/>
          </a:ln>
        </p:spPr>
        <p:txBody>
          <a:bodyPr lIns="45719" rIns="45719"/>
          <a:lstStyle/>
          <a:p>
            <a:endParaRPr/>
          </a:p>
        </p:txBody>
      </p:sp>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grpSp>
      </p:grpSp>
      <p:sp>
        <p:nvSpPr>
          <p:cNvPr id="35" name="TextBox 3">
            <a:extLst>
              <a:ext uri="{FF2B5EF4-FFF2-40B4-BE49-F238E27FC236}">
                <a16:creationId xmlns:a16="http://schemas.microsoft.com/office/drawing/2014/main" id="{EBEEA384-595D-FD5B-0260-68574E751CFA}"/>
              </a:ext>
            </a:extLst>
          </p:cNvPr>
          <p:cNvSpPr txBox="1"/>
          <p:nvPr/>
        </p:nvSpPr>
        <p:spPr>
          <a:xfrm>
            <a:off x="3742706" y="1044558"/>
            <a:ext cx="10802587" cy="92134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OVERVIEW OF OUR JOURNEY</a:t>
            </a:r>
          </a:p>
        </p:txBody>
      </p:sp>
      <p:sp>
        <p:nvSpPr>
          <p:cNvPr id="37" name="Freeform 7">
            <a:extLst>
              <a:ext uri="{FF2B5EF4-FFF2-40B4-BE49-F238E27FC236}">
                <a16:creationId xmlns:a16="http://schemas.microsoft.com/office/drawing/2014/main" id="{1BFD04B8-D236-9D96-EA37-62F8FAFBF266}"/>
              </a:ext>
            </a:extLst>
          </p:cNvPr>
          <p:cNvSpPr/>
          <p:nvPr/>
        </p:nvSpPr>
        <p:spPr>
          <a:xfrm>
            <a:off x="800280" y="4487553"/>
            <a:ext cx="4041023" cy="1606502"/>
          </a:xfrm>
          <a:custGeom>
            <a:avLst/>
            <a:gdLst/>
            <a:ahLst/>
            <a:cxnLst>
              <a:cxn ang="0">
                <a:pos x="wd2" y="hd2"/>
              </a:cxn>
              <a:cxn ang="5400000">
                <a:pos x="wd2" y="hd2"/>
              </a:cxn>
              <a:cxn ang="10800000">
                <a:pos x="wd2" y="hd2"/>
              </a:cxn>
              <a:cxn ang="16200000">
                <a:pos x="wd2" y="hd2"/>
              </a:cxn>
            </a:cxnLst>
            <a:rect l="0" t="0" r="r" b="b"/>
            <a:pathLst>
              <a:path w="21600" h="21600" extrusionOk="0">
                <a:moveTo>
                  <a:pt x="21255" y="6991"/>
                </a:moveTo>
                <a:cubicBezTo>
                  <a:pt x="12526" y="6991"/>
                  <a:pt x="12526" y="6991"/>
                  <a:pt x="12526" y="6991"/>
                </a:cubicBezTo>
                <a:cubicBezTo>
                  <a:pt x="11663" y="3495"/>
                  <a:pt x="11663" y="3495"/>
                  <a:pt x="11663" y="3495"/>
                </a:cubicBezTo>
                <a:cubicBezTo>
                  <a:pt x="10800" y="0"/>
                  <a:pt x="10800" y="0"/>
                  <a:pt x="10800" y="0"/>
                </a:cubicBezTo>
                <a:cubicBezTo>
                  <a:pt x="9937" y="3495"/>
                  <a:pt x="9937" y="3495"/>
                  <a:pt x="9937" y="3495"/>
                </a:cubicBezTo>
                <a:cubicBezTo>
                  <a:pt x="9074" y="6991"/>
                  <a:pt x="9074" y="6991"/>
                  <a:pt x="9074" y="6991"/>
                </a:cubicBezTo>
                <a:cubicBezTo>
                  <a:pt x="1997" y="6991"/>
                  <a:pt x="1997" y="6991"/>
                  <a:pt x="1997" y="6991"/>
                </a:cubicBezTo>
                <a:cubicBezTo>
                  <a:pt x="888" y="6991"/>
                  <a:pt x="0" y="10307"/>
                  <a:pt x="0" y="14340"/>
                </a:cubicBezTo>
                <a:cubicBezTo>
                  <a:pt x="0" y="18373"/>
                  <a:pt x="888" y="21600"/>
                  <a:pt x="1997" y="21600"/>
                </a:cubicBezTo>
                <a:cubicBezTo>
                  <a:pt x="21255" y="21600"/>
                  <a:pt x="21255" y="21600"/>
                  <a:pt x="21255" y="21600"/>
                </a:cubicBezTo>
                <a:cubicBezTo>
                  <a:pt x="21452" y="21600"/>
                  <a:pt x="21600" y="21062"/>
                  <a:pt x="21600" y="20345"/>
                </a:cubicBezTo>
                <a:cubicBezTo>
                  <a:pt x="21600" y="8335"/>
                  <a:pt x="21600" y="8335"/>
                  <a:pt x="21600" y="8335"/>
                </a:cubicBezTo>
                <a:cubicBezTo>
                  <a:pt x="21600" y="7618"/>
                  <a:pt x="21452" y="6991"/>
                  <a:pt x="21255" y="6991"/>
                </a:cubicBezTo>
                <a:close/>
              </a:path>
            </a:pathLst>
          </a:custGeom>
          <a:solidFill>
            <a:srgbClr val="B1403F"/>
          </a:solidFill>
          <a:ln w="12700">
            <a:miter lim="400000"/>
          </a:ln>
        </p:spPr>
        <p:txBody>
          <a:bodyPr lIns="45719" rIns="45719"/>
          <a:lstStyle/>
          <a:p>
            <a:endParaRPr/>
          </a:p>
        </p:txBody>
      </p:sp>
      <p:sp>
        <p:nvSpPr>
          <p:cNvPr id="39" name="Freeform 9">
            <a:extLst>
              <a:ext uri="{FF2B5EF4-FFF2-40B4-BE49-F238E27FC236}">
                <a16:creationId xmlns:a16="http://schemas.microsoft.com/office/drawing/2014/main" id="{01E2FDAC-AE88-C89E-F430-7A9E707BB2A6}"/>
              </a:ext>
            </a:extLst>
          </p:cNvPr>
          <p:cNvSpPr/>
          <p:nvPr/>
        </p:nvSpPr>
        <p:spPr>
          <a:xfrm flipV="1">
            <a:off x="5060883" y="4500850"/>
            <a:ext cx="4041022"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FB5ED"/>
          </a:solidFill>
          <a:ln w="12700">
            <a:miter lim="400000"/>
          </a:ln>
        </p:spPr>
        <p:txBody>
          <a:bodyPr lIns="45719" rIns="45719"/>
          <a:lstStyle/>
          <a:p>
            <a:endParaRPr lang="en-DK" dirty="0"/>
          </a:p>
        </p:txBody>
      </p:sp>
      <p:sp>
        <p:nvSpPr>
          <p:cNvPr id="51" name="Freeform 9">
            <a:extLst>
              <a:ext uri="{FF2B5EF4-FFF2-40B4-BE49-F238E27FC236}">
                <a16:creationId xmlns:a16="http://schemas.microsoft.com/office/drawing/2014/main" id="{3C8C8F90-F01C-2534-2BCE-F8C869812AE5}"/>
              </a:ext>
            </a:extLst>
          </p:cNvPr>
          <p:cNvSpPr/>
          <p:nvPr/>
        </p:nvSpPr>
        <p:spPr>
          <a:xfrm flipV="1">
            <a:off x="9321485" y="4469155"/>
            <a:ext cx="4041021"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8EB4E3"/>
          </a:solidFill>
          <a:ln w="12700">
            <a:miter lim="400000"/>
          </a:ln>
        </p:spPr>
        <p:txBody>
          <a:bodyPr lIns="45719" rIns="45719"/>
          <a:lstStyle/>
          <a:p>
            <a:endParaRPr/>
          </a:p>
        </p:txBody>
      </p:sp>
      <p:sp>
        <p:nvSpPr>
          <p:cNvPr id="54" name="Rectangle 33">
            <a:extLst>
              <a:ext uri="{FF2B5EF4-FFF2-40B4-BE49-F238E27FC236}">
                <a16:creationId xmlns:a16="http://schemas.microsoft.com/office/drawing/2014/main" id="{46871D1F-1B1E-8F55-1261-18C148FBEF7B}"/>
              </a:ext>
            </a:extLst>
          </p:cNvPr>
          <p:cNvSpPr txBox="1"/>
          <p:nvPr/>
        </p:nvSpPr>
        <p:spPr>
          <a:xfrm>
            <a:off x="1320428" y="5384461"/>
            <a:ext cx="3093796"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6" name="TextBox 55">
            <a:extLst>
              <a:ext uri="{FF2B5EF4-FFF2-40B4-BE49-F238E27FC236}">
                <a16:creationId xmlns:a16="http://schemas.microsoft.com/office/drawing/2014/main" id="{0A694C3A-E68F-B4D7-85C3-81AFDE9284C3}"/>
              </a:ext>
            </a:extLst>
          </p:cNvPr>
          <p:cNvSpPr txBox="1"/>
          <p:nvPr/>
        </p:nvSpPr>
        <p:spPr>
          <a:xfrm>
            <a:off x="5361451" y="515496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sp>
        <p:nvSpPr>
          <p:cNvPr id="59" name="Shape">
            <a:extLst>
              <a:ext uri="{FF2B5EF4-FFF2-40B4-BE49-F238E27FC236}">
                <a16:creationId xmlns:a16="http://schemas.microsoft.com/office/drawing/2014/main" id="{E07F6C67-95B2-F2F5-F51E-AAE5D6757D13}"/>
              </a:ext>
            </a:extLst>
          </p:cNvPr>
          <p:cNvSpPr/>
          <p:nvPr/>
        </p:nvSpPr>
        <p:spPr>
          <a:xfrm>
            <a:off x="6710246" y="325275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rgbClr val="404040"/>
          </a:solidFill>
          <a:ln w="12700">
            <a:miter lim="400000"/>
          </a:ln>
        </p:spPr>
        <p:txBody>
          <a:bodyPr lIns="121919" tIns="121919" rIns="121919" bIns="121919"/>
          <a:lstStyle/>
          <a:p>
            <a:endParaRPr/>
          </a:p>
        </p:txBody>
      </p:sp>
      <p:sp>
        <p:nvSpPr>
          <p:cNvPr id="60" name="Shape">
            <a:extLst>
              <a:ext uri="{FF2B5EF4-FFF2-40B4-BE49-F238E27FC236}">
                <a16:creationId xmlns:a16="http://schemas.microsoft.com/office/drawing/2014/main" id="{D09D6B30-BBF8-546F-DF0D-9CD55F576823}"/>
              </a:ext>
            </a:extLst>
          </p:cNvPr>
          <p:cNvSpPr>
            <a:spLocks noChangeAspect="1"/>
          </p:cNvSpPr>
          <p:nvPr/>
        </p:nvSpPr>
        <p:spPr>
          <a:xfrm>
            <a:off x="7391400" y="316230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rgbClr val="404040"/>
          </a:solidFill>
          <a:ln w="12700">
            <a:miter lim="400000"/>
          </a:ln>
        </p:spPr>
        <p:txBody>
          <a:bodyPr lIns="121919" tIns="121919" rIns="121919" bIns="121919"/>
          <a:lstStyle/>
          <a:p>
            <a:endParaRPr/>
          </a:p>
        </p:txBody>
      </p:sp>
      <p:sp>
        <p:nvSpPr>
          <p:cNvPr id="63" name="Shape">
            <a:extLst>
              <a:ext uri="{FF2B5EF4-FFF2-40B4-BE49-F238E27FC236}">
                <a16:creationId xmlns:a16="http://schemas.microsoft.com/office/drawing/2014/main" id="{1C3AE5CD-B4BF-1B12-A1F6-2CCA288BE29F}"/>
              </a:ext>
            </a:extLst>
          </p:cNvPr>
          <p:cNvSpPr>
            <a:spLocks noChangeAspect="1"/>
          </p:cNvSpPr>
          <p:nvPr/>
        </p:nvSpPr>
        <p:spPr>
          <a:xfrm>
            <a:off x="2236732" y="3252752"/>
            <a:ext cx="1127838" cy="1008000"/>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rgbClr val="404040"/>
          </a:solidFill>
          <a:ln w="12700">
            <a:miter lim="400000"/>
          </a:ln>
        </p:spPr>
        <p:txBody>
          <a:bodyPr lIns="121919" tIns="121919" rIns="121919" bIns="121919"/>
          <a:lstStyle/>
          <a:p>
            <a:endParaRPr/>
          </a:p>
        </p:txBody>
      </p:sp>
      <p:sp>
        <p:nvSpPr>
          <p:cNvPr id="65" name="Shape">
            <a:extLst>
              <a:ext uri="{FF2B5EF4-FFF2-40B4-BE49-F238E27FC236}">
                <a16:creationId xmlns:a16="http://schemas.microsoft.com/office/drawing/2014/main" id="{42527BC8-1BFD-FEBB-D5C3-E9B5CBB94055}"/>
              </a:ext>
            </a:extLst>
          </p:cNvPr>
          <p:cNvSpPr/>
          <p:nvPr/>
        </p:nvSpPr>
        <p:spPr>
          <a:xfrm>
            <a:off x="15026924" y="3340113"/>
            <a:ext cx="1151345" cy="1042809"/>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rgbClr val="404040"/>
          </a:solidFill>
          <a:ln w="12700">
            <a:miter lim="400000"/>
          </a:ln>
        </p:spPr>
        <p:txBody>
          <a:bodyPr lIns="121919" tIns="121919" rIns="121919" bIns="121919"/>
          <a:lstStyle/>
          <a:p>
            <a:endParaRPr/>
          </a:p>
        </p:txBody>
      </p:sp>
      <p:sp>
        <p:nvSpPr>
          <p:cNvPr id="66" name="Shape">
            <a:extLst>
              <a:ext uri="{FF2B5EF4-FFF2-40B4-BE49-F238E27FC236}">
                <a16:creationId xmlns:a16="http://schemas.microsoft.com/office/drawing/2014/main" id="{DC73BB0C-5FB7-AC28-3183-0A8B15B64A2B}"/>
              </a:ext>
            </a:extLst>
          </p:cNvPr>
          <p:cNvSpPr>
            <a:spLocks noChangeAspect="1"/>
          </p:cNvSpPr>
          <p:nvPr/>
        </p:nvSpPr>
        <p:spPr>
          <a:xfrm>
            <a:off x="10706293" y="3261300"/>
            <a:ext cx="1257107" cy="1044000"/>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rgbClr val="404040"/>
          </a:solidFill>
          <a:ln w="12700">
            <a:miter lim="400000"/>
          </a:ln>
        </p:spPr>
        <p:txBody>
          <a:bodyPr lIns="121919" tIns="121919" rIns="121919" bIns="121919"/>
          <a:lstStyle/>
          <a:p>
            <a:endParaRPr/>
          </a:p>
        </p:txBody>
      </p:sp>
      <p:sp>
        <p:nvSpPr>
          <p:cNvPr id="4" name="Rectangle 33">
            <a:extLst>
              <a:ext uri="{FF2B5EF4-FFF2-40B4-BE49-F238E27FC236}">
                <a16:creationId xmlns:a16="http://schemas.microsoft.com/office/drawing/2014/main" id="{40C08CA7-8525-32DA-B7FF-92DFF6D5D331}"/>
              </a:ext>
            </a:extLst>
          </p:cNvPr>
          <p:cNvSpPr txBox="1"/>
          <p:nvPr/>
        </p:nvSpPr>
        <p:spPr>
          <a:xfrm>
            <a:off x="13951188" y="5372100"/>
            <a:ext cx="3422412"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sp>
        <p:nvSpPr>
          <p:cNvPr id="5" name="Rectangle 33">
            <a:extLst>
              <a:ext uri="{FF2B5EF4-FFF2-40B4-BE49-F238E27FC236}">
                <a16:creationId xmlns:a16="http://schemas.microsoft.com/office/drawing/2014/main" id="{2AA0B4B4-E5A0-19F8-345E-9185C88FC30B}"/>
              </a:ext>
            </a:extLst>
          </p:cNvPr>
          <p:cNvSpPr txBox="1"/>
          <p:nvPr/>
        </p:nvSpPr>
        <p:spPr>
          <a:xfrm>
            <a:off x="10037150" y="5384461"/>
            <a:ext cx="260968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pic>
        <p:nvPicPr>
          <p:cNvPr id="25" name="Picture 24" descr="A blue and black logo&#10;&#10;Description automatically generated">
            <a:extLst>
              <a:ext uri="{FF2B5EF4-FFF2-40B4-BE49-F238E27FC236}">
                <a16:creationId xmlns:a16="http://schemas.microsoft.com/office/drawing/2014/main" id="{7D5496C6-6552-E96D-83E6-C686EE880E85}"/>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9557609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4">
            <a:extLst>
              <a:ext uri="{FF2B5EF4-FFF2-40B4-BE49-F238E27FC236}">
                <a16:creationId xmlns:a16="http://schemas.microsoft.com/office/drawing/2014/main" id="{8167EEA1-FFD9-A5C4-E30F-D27553EC79A9}"/>
              </a:ext>
            </a:extLst>
          </p:cNvPr>
          <p:cNvSpPr/>
          <p:nvPr/>
        </p:nvSpPr>
        <p:spPr>
          <a:xfrm>
            <a:off x="0" y="469706"/>
            <a:ext cx="18288000" cy="21789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6" name="TextBox 6"/>
          <p:cNvSpPr txBox="1"/>
          <p:nvPr/>
        </p:nvSpPr>
        <p:spPr>
          <a:xfrm>
            <a:off x="1676400" y="1080215"/>
            <a:ext cx="14935200" cy="957955"/>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HEALTH DATA SCIENCE – YOUR NEXT STEP</a:t>
            </a:r>
          </a:p>
        </p:txBody>
      </p:sp>
      <p:sp>
        <p:nvSpPr>
          <p:cNvPr id="9" name="Rounded Rectangle 8">
            <a:extLst>
              <a:ext uri="{FF2B5EF4-FFF2-40B4-BE49-F238E27FC236}">
                <a16:creationId xmlns:a16="http://schemas.microsoft.com/office/drawing/2014/main" id="{97D2A999-1A7F-DD8B-A9F3-7191653DA5CC}"/>
              </a:ext>
            </a:extLst>
          </p:cNvPr>
          <p:cNvSpPr/>
          <p:nvPr/>
        </p:nvSpPr>
        <p:spPr>
          <a:xfrm>
            <a:off x="393976" y="2891383"/>
            <a:ext cx="6083024" cy="7162800"/>
          </a:xfrm>
          <a:prstGeom prst="roundRect">
            <a:avLst/>
          </a:prstGeom>
          <a:solidFill>
            <a:srgbClr val="A0B7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2" name="Rounded Rectangle 11">
            <a:extLst>
              <a:ext uri="{FF2B5EF4-FFF2-40B4-BE49-F238E27FC236}">
                <a16:creationId xmlns:a16="http://schemas.microsoft.com/office/drawing/2014/main" id="{4C088327-906B-C025-D8B7-CDEA475B5AE8}"/>
              </a:ext>
            </a:extLst>
          </p:cNvPr>
          <p:cNvSpPr/>
          <p:nvPr/>
        </p:nvSpPr>
        <p:spPr>
          <a:xfrm>
            <a:off x="6665722" y="2891381"/>
            <a:ext cx="4800600" cy="7162799"/>
          </a:xfrm>
          <a:prstGeom prst="roundRect">
            <a:avLst/>
          </a:prstGeom>
          <a:solidFill>
            <a:srgbClr val="BFB5E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1" name="Rounded Rectangle 20">
            <a:extLst>
              <a:ext uri="{FF2B5EF4-FFF2-40B4-BE49-F238E27FC236}">
                <a16:creationId xmlns:a16="http://schemas.microsoft.com/office/drawing/2014/main" id="{670A6446-33C8-66B8-B280-90B58C4BEC73}"/>
              </a:ext>
            </a:extLst>
          </p:cNvPr>
          <p:cNvSpPr/>
          <p:nvPr/>
        </p:nvSpPr>
        <p:spPr>
          <a:xfrm>
            <a:off x="11649982" y="2867789"/>
            <a:ext cx="6257018" cy="7162799"/>
          </a:xfrm>
          <a:prstGeom prst="roundRect">
            <a:avLst/>
          </a:prstGeom>
          <a:solidFill>
            <a:srgbClr val="FFC8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22" name="TextBox 7">
            <a:extLst>
              <a:ext uri="{FF2B5EF4-FFF2-40B4-BE49-F238E27FC236}">
                <a16:creationId xmlns:a16="http://schemas.microsoft.com/office/drawing/2014/main" id="{3FE7C235-E8AB-3B10-AB16-2327C1B3A027}"/>
              </a:ext>
            </a:extLst>
          </p:cNvPr>
          <p:cNvSpPr txBox="1"/>
          <p:nvPr/>
        </p:nvSpPr>
        <p:spPr>
          <a:xfrm>
            <a:off x="1517489" y="3398754"/>
            <a:ext cx="2303878" cy="527901"/>
          </a:xfrm>
          <a:prstGeom prst="rect">
            <a:avLst/>
          </a:prstGeom>
        </p:spPr>
        <p:txBody>
          <a:bodyPr wrap="square" lIns="0" tIns="0" rIns="0" bIns="0" rtlCol="0" anchor="t">
            <a:spAutoFit/>
          </a:bodyPr>
          <a:lstStyle/>
          <a:p>
            <a:pPr marL="345441" lvl="1">
              <a:lnSpc>
                <a:spcPts val="4480"/>
              </a:lnSpc>
            </a:pPr>
            <a:r>
              <a:rPr lang="en-US" sz="3000" b="1" dirty="0">
                <a:solidFill>
                  <a:srgbClr val="404040"/>
                </a:solidFill>
                <a:latin typeface="Montserrat" panose="00000500000000000000" pitchFamily="2" charset="0"/>
              </a:rPr>
              <a:t>COURSES</a:t>
            </a:r>
          </a:p>
        </p:txBody>
      </p:sp>
      <p:sp>
        <p:nvSpPr>
          <p:cNvPr id="23" name="TextBox 7">
            <a:extLst>
              <a:ext uri="{FF2B5EF4-FFF2-40B4-BE49-F238E27FC236}">
                <a16:creationId xmlns:a16="http://schemas.microsoft.com/office/drawing/2014/main" id="{F09B87A1-E602-2FDB-D703-28B2778945E4}"/>
              </a:ext>
            </a:extLst>
          </p:cNvPr>
          <p:cNvSpPr txBox="1"/>
          <p:nvPr/>
        </p:nvSpPr>
        <p:spPr>
          <a:xfrm>
            <a:off x="7086600" y="3291126"/>
            <a:ext cx="3692915" cy="861774"/>
          </a:xfrm>
          <a:prstGeom prst="rect">
            <a:avLst/>
          </a:prstGeom>
        </p:spPr>
        <p:txBody>
          <a:bodyPr wrap="square" lIns="0" tIns="0" rIns="0" bIns="0" rtlCol="0" anchor="t">
            <a:spAutoFit/>
          </a:bodyPr>
          <a:lstStyle/>
          <a:p>
            <a:pPr marL="345441" lvl="1" algn="ctr"/>
            <a:r>
              <a:rPr lang="en-US" sz="2800" b="1" dirty="0">
                <a:solidFill>
                  <a:srgbClr val="404040"/>
                </a:solidFill>
                <a:latin typeface="Montserrat" panose="00000500000000000000" pitchFamily="2" charset="0"/>
              </a:rPr>
              <a:t>DATA SCIENCE </a:t>
            </a:r>
          </a:p>
          <a:p>
            <a:pPr marL="345441" lvl="1" algn="ctr"/>
            <a:r>
              <a:rPr lang="en-US" sz="2800" b="1" dirty="0">
                <a:solidFill>
                  <a:srgbClr val="404040"/>
                </a:solidFill>
                <a:latin typeface="Montserrat" panose="00000500000000000000" pitchFamily="2" charset="0"/>
              </a:rPr>
              <a:t>COLLABORATION</a:t>
            </a:r>
          </a:p>
        </p:txBody>
      </p:sp>
      <p:sp>
        <p:nvSpPr>
          <p:cNvPr id="24" name="TextBox 7">
            <a:extLst>
              <a:ext uri="{FF2B5EF4-FFF2-40B4-BE49-F238E27FC236}">
                <a16:creationId xmlns:a16="http://schemas.microsoft.com/office/drawing/2014/main" id="{F8D18B6F-8E53-58D7-EA26-BBFBA38BF49C}"/>
              </a:ext>
            </a:extLst>
          </p:cNvPr>
          <p:cNvSpPr txBox="1"/>
          <p:nvPr/>
        </p:nvSpPr>
        <p:spPr>
          <a:xfrm>
            <a:off x="12031119" y="3538835"/>
            <a:ext cx="4732881" cy="461665"/>
          </a:xfrm>
          <a:prstGeom prst="rect">
            <a:avLst/>
          </a:prstGeom>
        </p:spPr>
        <p:txBody>
          <a:bodyPr wrap="square" lIns="0" tIns="0" rIns="0" bIns="0" rtlCol="0" anchor="t">
            <a:spAutoFit/>
          </a:bodyPr>
          <a:lstStyle/>
          <a:p>
            <a:pPr marL="345441" lvl="1"/>
            <a:r>
              <a:rPr lang="en-US" sz="3000" b="1" dirty="0">
                <a:solidFill>
                  <a:srgbClr val="404040"/>
                </a:solidFill>
                <a:latin typeface="Montserrat" panose="00000500000000000000" pitchFamily="2" charset="0"/>
              </a:rPr>
              <a:t>ONLINE RESOURCES</a:t>
            </a:r>
          </a:p>
        </p:txBody>
      </p:sp>
      <p:sp>
        <p:nvSpPr>
          <p:cNvPr id="25" name="Shape">
            <a:extLst>
              <a:ext uri="{FF2B5EF4-FFF2-40B4-BE49-F238E27FC236}">
                <a16:creationId xmlns:a16="http://schemas.microsoft.com/office/drawing/2014/main" id="{AFE5B035-561C-01A3-F8AB-46D86D41318A}"/>
              </a:ext>
            </a:extLst>
          </p:cNvPr>
          <p:cNvSpPr>
            <a:spLocks noChangeAspect="1"/>
          </p:cNvSpPr>
          <p:nvPr/>
        </p:nvSpPr>
        <p:spPr>
          <a:xfrm>
            <a:off x="8530387" y="4478299"/>
            <a:ext cx="1223213" cy="589001"/>
          </a:xfrm>
          <a:custGeom>
            <a:avLst/>
            <a:gdLst/>
            <a:ahLst/>
            <a:cxnLst>
              <a:cxn ang="0">
                <a:pos x="wd2" y="hd2"/>
              </a:cxn>
              <a:cxn ang="5400000">
                <a:pos x="wd2" y="hd2"/>
              </a:cxn>
              <a:cxn ang="10800000">
                <a:pos x="wd2" y="hd2"/>
              </a:cxn>
              <a:cxn ang="16200000">
                <a:pos x="wd2" y="hd2"/>
              </a:cxn>
            </a:cxnLst>
            <a:rect l="0" t="0" r="r" b="b"/>
            <a:pathLst>
              <a:path w="21600" h="21600" extrusionOk="0">
                <a:moveTo>
                  <a:pt x="4469" y="12505"/>
                </a:moveTo>
                <a:cubicBezTo>
                  <a:pt x="6145" y="12505"/>
                  <a:pt x="7448" y="9474"/>
                  <a:pt x="7448" y="6063"/>
                </a:cubicBezTo>
                <a:cubicBezTo>
                  <a:pt x="7448" y="2653"/>
                  <a:pt x="6145" y="0"/>
                  <a:pt x="4469" y="0"/>
                </a:cubicBezTo>
                <a:cubicBezTo>
                  <a:pt x="2793" y="0"/>
                  <a:pt x="1303" y="2653"/>
                  <a:pt x="1303" y="6063"/>
                </a:cubicBezTo>
                <a:cubicBezTo>
                  <a:pt x="1303" y="9474"/>
                  <a:pt x="2793" y="12505"/>
                  <a:pt x="4469" y="12505"/>
                </a:cubicBezTo>
                <a:close/>
                <a:moveTo>
                  <a:pt x="6331" y="11368"/>
                </a:moveTo>
                <a:cubicBezTo>
                  <a:pt x="6331" y="11368"/>
                  <a:pt x="6145" y="11368"/>
                  <a:pt x="5959" y="11747"/>
                </a:cubicBezTo>
                <a:cubicBezTo>
                  <a:pt x="4469" y="15158"/>
                  <a:pt x="4469" y="15158"/>
                  <a:pt x="4469" y="15158"/>
                </a:cubicBezTo>
                <a:cubicBezTo>
                  <a:pt x="2793" y="11747"/>
                  <a:pt x="2793" y="11747"/>
                  <a:pt x="2793" y="11747"/>
                </a:cubicBezTo>
                <a:cubicBezTo>
                  <a:pt x="2793" y="11368"/>
                  <a:pt x="2607" y="11368"/>
                  <a:pt x="2421" y="11368"/>
                </a:cubicBezTo>
                <a:cubicBezTo>
                  <a:pt x="1676" y="12505"/>
                  <a:pt x="1117" y="13642"/>
                  <a:pt x="745" y="15158"/>
                </a:cubicBezTo>
                <a:cubicBezTo>
                  <a:pt x="186" y="17053"/>
                  <a:pt x="0" y="18947"/>
                  <a:pt x="0" y="20842"/>
                </a:cubicBezTo>
                <a:cubicBezTo>
                  <a:pt x="0" y="21221"/>
                  <a:pt x="0" y="21600"/>
                  <a:pt x="186" y="21600"/>
                </a:cubicBezTo>
                <a:cubicBezTo>
                  <a:pt x="8566" y="21600"/>
                  <a:pt x="8566" y="21600"/>
                  <a:pt x="8566" y="21600"/>
                </a:cubicBezTo>
                <a:cubicBezTo>
                  <a:pt x="8752" y="21600"/>
                  <a:pt x="8938" y="21221"/>
                  <a:pt x="8938" y="20842"/>
                </a:cubicBezTo>
                <a:cubicBezTo>
                  <a:pt x="8938" y="18947"/>
                  <a:pt x="8566" y="17053"/>
                  <a:pt x="8193" y="15158"/>
                </a:cubicBezTo>
                <a:cubicBezTo>
                  <a:pt x="7821" y="13642"/>
                  <a:pt x="7076" y="12505"/>
                  <a:pt x="6331" y="11368"/>
                </a:cubicBezTo>
                <a:close/>
                <a:moveTo>
                  <a:pt x="17131" y="12505"/>
                </a:moveTo>
                <a:cubicBezTo>
                  <a:pt x="18807" y="12505"/>
                  <a:pt x="20110" y="9474"/>
                  <a:pt x="20110" y="6063"/>
                </a:cubicBezTo>
                <a:cubicBezTo>
                  <a:pt x="20110" y="2653"/>
                  <a:pt x="18807" y="0"/>
                  <a:pt x="17131" y="0"/>
                </a:cubicBezTo>
                <a:cubicBezTo>
                  <a:pt x="15269" y="0"/>
                  <a:pt x="13966" y="2653"/>
                  <a:pt x="13966" y="6063"/>
                </a:cubicBezTo>
                <a:cubicBezTo>
                  <a:pt x="13966" y="9474"/>
                  <a:pt x="15269" y="12505"/>
                  <a:pt x="17131" y="12505"/>
                </a:cubicBezTo>
                <a:close/>
                <a:moveTo>
                  <a:pt x="20855" y="15158"/>
                </a:moveTo>
                <a:cubicBezTo>
                  <a:pt x="20297" y="13642"/>
                  <a:pt x="19738" y="12505"/>
                  <a:pt x="18993" y="11368"/>
                </a:cubicBezTo>
                <a:cubicBezTo>
                  <a:pt x="18807" y="11368"/>
                  <a:pt x="18807" y="11368"/>
                  <a:pt x="18621" y="11747"/>
                </a:cubicBezTo>
                <a:cubicBezTo>
                  <a:pt x="17131" y="15158"/>
                  <a:pt x="17131" y="15158"/>
                  <a:pt x="17131" y="15158"/>
                </a:cubicBezTo>
                <a:cubicBezTo>
                  <a:pt x="15455" y="11747"/>
                  <a:pt x="15455" y="11747"/>
                  <a:pt x="15455" y="11747"/>
                </a:cubicBezTo>
                <a:cubicBezTo>
                  <a:pt x="15269" y="11368"/>
                  <a:pt x="15269" y="11368"/>
                  <a:pt x="15083" y="11368"/>
                </a:cubicBezTo>
                <a:cubicBezTo>
                  <a:pt x="14338" y="12505"/>
                  <a:pt x="13779" y="13642"/>
                  <a:pt x="13221" y="15158"/>
                </a:cubicBezTo>
                <a:cubicBezTo>
                  <a:pt x="12848" y="17053"/>
                  <a:pt x="12662" y="18947"/>
                  <a:pt x="12662" y="20842"/>
                </a:cubicBezTo>
                <a:cubicBezTo>
                  <a:pt x="12662" y="21221"/>
                  <a:pt x="12662" y="21600"/>
                  <a:pt x="12848" y="21600"/>
                </a:cubicBezTo>
                <a:cubicBezTo>
                  <a:pt x="21228" y="21600"/>
                  <a:pt x="21228" y="21600"/>
                  <a:pt x="21228" y="21600"/>
                </a:cubicBezTo>
                <a:cubicBezTo>
                  <a:pt x="21414" y="21600"/>
                  <a:pt x="21600" y="21221"/>
                  <a:pt x="21600" y="20842"/>
                </a:cubicBezTo>
                <a:cubicBezTo>
                  <a:pt x="21600" y="18947"/>
                  <a:pt x="21228" y="17053"/>
                  <a:pt x="20855" y="15158"/>
                </a:cubicBezTo>
                <a:close/>
                <a:moveTo>
                  <a:pt x="8566" y="8337"/>
                </a:moveTo>
                <a:cubicBezTo>
                  <a:pt x="12103" y="8337"/>
                  <a:pt x="12103" y="8337"/>
                  <a:pt x="12103" y="8337"/>
                </a:cubicBezTo>
                <a:cubicBezTo>
                  <a:pt x="11359" y="9853"/>
                  <a:pt x="11359" y="9853"/>
                  <a:pt x="11359" y="9853"/>
                </a:cubicBezTo>
                <a:cubicBezTo>
                  <a:pt x="11172" y="9853"/>
                  <a:pt x="11172" y="10611"/>
                  <a:pt x="11359" y="10611"/>
                </a:cubicBezTo>
                <a:cubicBezTo>
                  <a:pt x="11359" y="10989"/>
                  <a:pt x="11545" y="10989"/>
                  <a:pt x="11545" y="10989"/>
                </a:cubicBezTo>
                <a:cubicBezTo>
                  <a:pt x="11731" y="10989"/>
                  <a:pt x="11731" y="10989"/>
                  <a:pt x="11917" y="10611"/>
                </a:cubicBezTo>
                <a:cubicBezTo>
                  <a:pt x="13221" y="8337"/>
                  <a:pt x="13221" y="8337"/>
                  <a:pt x="13221" y="8337"/>
                </a:cubicBezTo>
                <a:cubicBezTo>
                  <a:pt x="13221" y="7958"/>
                  <a:pt x="13221" y="7579"/>
                  <a:pt x="13221" y="7200"/>
                </a:cubicBezTo>
                <a:cubicBezTo>
                  <a:pt x="11917" y="4547"/>
                  <a:pt x="11917" y="4547"/>
                  <a:pt x="11917" y="4547"/>
                </a:cubicBezTo>
                <a:cubicBezTo>
                  <a:pt x="11731" y="4168"/>
                  <a:pt x="11545" y="4168"/>
                  <a:pt x="11359" y="4547"/>
                </a:cubicBezTo>
                <a:cubicBezTo>
                  <a:pt x="11172" y="4926"/>
                  <a:pt x="11172" y="5305"/>
                  <a:pt x="11359" y="5684"/>
                </a:cubicBezTo>
                <a:cubicBezTo>
                  <a:pt x="12103" y="6821"/>
                  <a:pt x="12103" y="6821"/>
                  <a:pt x="12103" y="6821"/>
                </a:cubicBezTo>
                <a:cubicBezTo>
                  <a:pt x="8566" y="6821"/>
                  <a:pt x="8566" y="6821"/>
                  <a:pt x="8566" y="6821"/>
                </a:cubicBezTo>
                <a:cubicBezTo>
                  <a:pt x="8379" y="6821"/>
                  <a:pt x="8193" y="7200"/>
                  <a:pt x="8193" y="7579"/>
                </a:cubicBezTo>
                <a:cubicBezTo>
                  <a:pt x="8193" y="7958"/>
                  <a:pt x="8379" y="8337"/>
                  <a:pt x="8566" y="8337"/>
                </a:cubicBezTo>
                <a:close/>
                <a:moveTo>
                  <a:pt x="9497" y="14400"/>
                </a:moveTo>
                <a:cubicBezTo>
                  <a:pt x="12848" y="14400"/>
                  <a:pt x="12848" y="14400"/>
                  <a:pt x="12848" y="14400"/>
                </a:cubicBezTo>
                <a:cubicBezTo>
                  <a:pt x="13034" y="14400"/>
                  <a:pt x="13221" y="14021"/>
                  <a:pt x="13221" y="13642"/>
                </a:cubicBezTo>
                <a:cubicBezTo>
                  <a:pt x="13221" y="13263"/>
                  <a:pt x="13034" y="12884"/>
                  <a:pt x="12848" y="12884"/>
                </a:cubicBezTo>
                <a:cubicBezTo>
                  <a:pt x="9497" y="12884"/>
                  <a:pt x="9497" y="12884"/>
                  <a:pt x="9497" y="12884"/>
                </a:cubicBezTo>
                <a:cubicBezTo>
                  <a:pt x="10055" y="11747"/>
                  <a:pt x="10055" y="11747"/>
                  <a:pt x="10055" y="11747"/>
                </a:cubicBezTo>
                <a:cubicBezTo>
                  <a:pt x="10241" y="11368"/>
                  <a:pt x="10241" y="10989"/>
                  <a:pt x="10055" y="10611"/>
                </a:cubicBezTo>
                <a:cubicBezTo>
                  <a:pt x="10055" y="10232"/>
                  <a:pt x="9683" y="10232"/>
                  <a:pt x="9683" y="10611"/>
                </a:cubicBezTo>
                <a:cubicBezTo>
                  <a:pt x="8379" y="13263"/>
                  <a:pt x="8379" y="13263"/>
                  <a:pt x="8379" y="13263"/>
                </a:cubicBezTo>
                <a:cubicBezTo>
                  <a:pt x="8193" y="13642"/>
                  <a:pt x="8193" y="14021"/>
                  <a:pt x="8379" y="14400"/>
                </a:cubicBezTo>
                <a:cubicBezTo>
                  <a:pt x="9683" y="17053"/>
                  <a:pt x="9683" y="17053"/>
                  <a:pt x="9683" y="17053"/>
                </a:cubicBezTo>
                <a:cubicBezTo>
                  <a:pt x="9683" y="17053"/>
                  <a:pt x="9683" y="17053"/>
                  <a:pt x="9869" y="17053"/>
                </a:cubicBezTo>
                <a:cubicBezTo>
                  <a:pt x="9869" y="17053"/>
                  <a:pt x="10055" y="17053"/>
                  <a:pt x="10055" y="17053"/>
                </a:cubicBezTo>
                <a:cubicBezTo>
                  <a:pt x="10241" y="16674"/>
                  <a:pt x="10241" y="15916"/>
                  <a:pt x="10055" y="15916"/>
                </a:cubicBezTo>
                <a:lnTo>
                  <a:pt x="9497" y="14400"/>
                </a:lnTo>
                <a:close/>
              </a:path>
            </a:pathLst>
          </a:custGeom>
          <a:solidFill>
            <a:srgbClr val="404040"/>
          </a:solidFill>
          <a:ln w="12700">
            <a:miter lim="400000"/>
          </a:ln>
        </p:spPr>
        <p:txBody>
          <a:bodyPr lIns="121919" tIns="121919" rIns="121919" bIns="121919"/>
          <a:lstStyle/>
          <a:p>
            <a:endParaRPr/>
          </a:p>
        </p:txBody>
      </p:sp>
      <p:sp>
        <p:nvSpPr>
          <p:cNvPr id="26" name="Shape">
            <a:extLst>
              <a:ext uri="{FF2B5EF4-FFF2-40B4-BE49-F238E27FC236}">
                <a16:creationId xmlns:a16="http://schemas.microsoft.com/office/drawing/2014/main" id="{E85FAB3E-DBEA-4E43-DDAF-477CDE6396CE}"/>
              </a:ext>
            </a:extLst>
          </p:cNvPr>
          <p:cNvSpPr/>
          <p:nvPr/>
        </p:nvSpPr>
        <p:spPr>
          <a:xfrm>
            <a:off x="4075332" y="3370111"/>
            <a:ext cx="877668" cy="642576"/>
          </a:xfrm>
          <a:custGeom>
            <a:avLst/>
            <a:gdLst/>
            <a:ahLst/>
            <a:cxnLst>
              <a:cxn ang="0">
                <a:pos x="wd2" y="hd2"/>
              </a:cxn>
              <a:cxn ang="5400000">
                <a:pos x="wd2" y="hd2"/>
              </a:cxn>
              <a:cxn ang="10800000">
                <a:pos x="wd2" y="hd2"/>
              </a:cxn>
              <a:cxn ang="16200000">
                <a:pos x="wd2" y="hd2"/>
              </a:cxn>
            </a:cxnLst>
            <a:rect l="0" t="0" r="r" b="b"/>
            <a:pathLst>
              <a:path w="21600" h="21600" extrusionOk="0">
                <a:moveTo>
                  <a:pt x="21352" y="5586"/>
                </a:moveTo>
                <a:cubicBezTo>
                  <a:pt x="10924" y="10800"/>
                  <a:pt x="10924" y="10800"/>
                  <a:pt x="10924" y="10800"/>
                </a:cubicBezTo>
                <a:cubicBezTo>
                  <a:pt x="10924" y="10800"/>
                  <a:pt x="10924" y="10800"/>
                  <a:pt x="10676" y="10800"/>
                </a:cubicBezTo>
                <a:cubicBezTo>
                  <a:pt x="10676" y="10800"/>
                  <a:pt x="10676" y="10800"/>
                  <a:pt x="10676" y="10800"/>
                </a:cubicBezTo>
                <a:cubicBezTo>
                  <a:pt x="4469" y="7821"/>
                  <a:pt x="4469" y="7821"/>
                  <a:pt x="4469" y="7821"/>
                </a:cubicBezTo>
                <a:cubicBezTo>
                  <a:pt x="3972" y="8566"/>
                  <a:pt x="3724" y="10055"/>
                  <a:pt x="3476" y="11917"/>
                </a:cubicBezTo>
                <a:cubicBezTo>
                  <a:pt x="3972" y="12290"/>
                  <a:pt x="4221" y="12662"/>
                  <a:pt x="4221" y="13407"/>
                </a:cubicBezTo>
                <a:cubicBezTo>
                  <a:pt x="4221" y="14152"/>
                  <a:pt x="3972" y="14524"/>
                  <a:pt x="3724" y="14897"/>
                </a:cubicBezTo>
                <a:cubicBezTo>
                  <a:pt x="4221" y="20855"/>
                  <a:pt x="4221" y="20855"/>
                  <a:pt x="4221" y="20855"/>
                </a:cubicBezTo>
                <a:cubicBezTo>
                  <a:pt x="4221" y="21228"/>
                  <a:pt x="4221" y="21228"/>
                  <a:pt x="3972" y="21228"/>
                </a:cubicBezTo>
                <a:cubicBezTo>
                  <a:pt x="3972" y="21600"/>
                  <a:pt x="3972" y="21600"/>
                  <a:pt x="3972" y="21600"/>
                </a:cubicBezTo>
                <a:cubicBezTo>
                  <a:pt x="1986" y="21600"/>
                  <a:pt x="1986" y="21600"/>
                  <a:pt x="1986" y="21600"/>
                </a:cubicBezTo>
                <a:cubicBezTo>
                  <a:pt x="1986" y="21600"/>
                  <a:pt x="1986" y="21600"/>
                  <a:pt x="1738" y="21228"/>
                </a:cubicBezTo>
                <a:cubicBezTo>
                  <a:pt x="1738" y="21228"/>
                  <a:pt x="1738" y="21228"/>
                  <a:pt x="1738" y="20855"/>
                </a:cubicBezTo>
                <a:cubicBezTo>
                  <a:pt x="2234" y="14897"/>
                  <a:pt x="2234" y="14897"/>
                  <a:pt x="2234" y="14897"/>
                </a:cubicBezTo>
                <a:cubicBezTo>
                  <a:pt x="1986" y="14524"/>
                  <a:pt x="1738" y="14152"/>
                  <a:pt x="1738" y="13407"/>
                </a:cubicBezTo>
                <a:cubicBezTo>
                  <a:pt x="1738" y="12662"/>
                  <a:pt x="1986" y="12290"/>
                  <a:pt x="2483" y="11917"/>
                </a:cubicBezTo>
                <a:cubicBezTo>
                  <a:pt x="2483" y="10055"/>
                  <a:pt x="2731" y="8566"/>
                  <a:pt x="3228" y="7076"/>
                </a:cubicBezTo>
                <a:cubicBezTo>
                  <a:pt x="248" y="5586"/>
                  <a:pt x="248" y="5586"/>
                  <a:pt x="248" y="5586"/>
                </a:cubicBezTo>
                <a:cubicBezTo>
                  <a:pt x="0" y="5586"/>
                  <a:pt x="0" y="5586"/>
                  <a:pt x="0" y="5214"/>
                </a:cubicBezTo>
                <a:cubicBezTo>
                  <a:pt x="0" y="5214"/>
                  <a:pt x="0" y="4841"/>
                  <a:pt x="248" y="4841"/>
                </a:cubicBezTo>
                <a:cubicBezTo>
                  <a:pt x="10676" y="0"/>
                  <a:pt x="10676" y="0"/>
                  <a:pt x="10676" y="0"/>
                </a:cubicBezTo>
                <a:cubicBezTo>
                  <a:pt x="10676" y="0"/>
                  <a:pt x="10676" y="0"/>
                  <a:pt x="10676" y="0"/>
                </a:cubicBezTo>
                <a:cubicBezTo>
                  <a:pt x="10924" y="0"/>
                  <a:pt x="10924" y="0"/>
                  <a:pt x="10924" y="0"/>
                </a:cubicBezTo>
                <a:cubicBezTo>
                  <a:pt x="21352" y="4841"/>
                  <a:pt x="21352" y="4841"/>
                  <a:pt x="21352" y="4841"/>
                </a:cubicBezTo>
                <a:cubicBezTo>
                  <a:pt x="21600" y="4841"/>
                  <a:pt x="21600" y="5214"/>
                  <a:pt x="21600" y="5214"/>
                </a:cubicBezTo>
                <a:cubicBezTo>
                  <a:pt x="21600" y="5586"/>
                  <a:pt x="21600" y="5586"/>
                  <a:pt x="21352" y="5586"/>
                </a:cubicBezTo>
                <a:close/>
                <a:moveTo>
                  <a:pt x="16883" y="14152"/>
                </a:moveTo>
                <a:cubicBezTo>
                  <a:pt x="16883" y="16386"/>
                  <a:pt x="14152" y="17876"/>
                  <a:pt x="10676" y="17876"/>
                </a:cubicBezTo>
                <a:cubicBezTo>
                  <a:pt x="7448" y="17876"/>
                  <a:pt x="4717" y="16386"/>
                  <a:pt x="4717" y="14152"/>
                </a:cubicBezTo>
                <a:cubicBezTo>
                  <a:pt x="4966" y="9683"/>
                  <a:pt x="4966" y="9683"/>
                  <a:pt x="4966" y="9683"/>
                </a:cubicBezTo>
                <a:cubicBezTo>
                  <a:pt x="10428" y="12290"/>
                  <a:pt x="10428" y="12290"/>
                  <a:pt x="10428" y="12290"/>
                </a:cubicBezTo>
                <a:cubicBezTo>
                  <a:pt x="10428" y="12290"/>
                  <a:pt x="10676" y="12662"/>
                  <a:pt x="10676" y="12662"/>
                </a:cubicBezTo>
                <a:cubicBezTo>
                  <a:pt x="10924" y="12662"/>
                  <a:pt x="11172" y="12290"/>
                  <a:pt x="11172" y="12290"/>
                </a:cubicBezTo>
                <a:cubicBezTo>
                  <a:pt x="16634" y="9683"/>
                  <a:pt x="16634" y="9683"/>
                  <a:pt x="16634" y="9683"/>
                </a:cubicBezTo>
                <a:lnTo>
                  <a:pt x="16883" y="14152"/>
                </a:lnTo>
                <a:close/>
              </a:path>
            </a:pathLst>
          </a:custGeom>
          <a:solidFill>
            <a:srgbClr val="404040"/>
          </a:solidFill>
          <a:ln w="12700">
            <a:miter lim="400000"/>
          </a:ln>
        </p:spPr>
        <p:txBody>
          <a:bodyPr lIns="121919" tIns="121919" rIns="121919" bIns="121919"/>
          <a:lstStyle/>
          <a:p>
            <a:endParaRPr>
              <a:solidFill>
                <a:srgbClr val="404040"/>
              </a:solidFill>
            </a:endParaRPr>
          </a:p>
        </p:txBody>
      </p:sp>
      <p:sp>
        <p:nvSpPr>
          <p:cNvPr id="28" name="TextBox 27">
            <a:extLst>
              <a:ext uri="{FF2B5EF4-FFF2-40B4-BE49-F238E27FC236}">
                <a16:creationId xmlns:a16="http://schemas.microsoft.com/office/drawing/2014/main" id="{88AC5575-EAD2-B01F-2B0B-33BF1C448E71}"/>
              </a:ext>
            </a:extLst>
          </p:cNvPr>
          <p:cNvSpPr txBox="1"/>
          <p:nvPr/>
        </p:nvSpPr>
        <p:spPr>
          <a:xfrm>
            <a:off x="806198" y="4468654"/>
            <a:ext cx="5791873" cy="5170646"/>
          </a:xfrm>
          <a:prstGeom prst="rect">
            <a:avLst/>
          </a:prstGeom>
          <a:noFill/>
        </p:spPr>
        <p:txBody>
          <a:bodyPr wrap="square" lIns="91440" tIns="45720" rIns="91440" bIns="45720" rtlCol="0" anchor="t">
            <a:spAutoFit/>
          </a:bodyPr>
          <a:lstStyle/>
          <a:p>
            <a:r>
              <a:rPr lang="en-US" sz="2200" b="1" dirty="0" err="1">
                <a:solidFill>
                  <a:srgbClr val="404040"/>
                </a:solidFill>
                <a:latin typeface="Montserrat" pitchFamily="2" charset="77"/>
                <a:cs typeface="Futura Condensed Medium" panose="020B0602020204020303" pitchFamily="34" charset="-79"/>
              </a:rPr>
              <a:t>HeaDS</a:t>
            </a:r>
            <a:r>
              <a:rPr lang="en-US" sz="2200" b="1" dirty="0">
                <a:solidFill>
                  <a:srgbClr val="404040"/>
                </a:solidFill>
                <a:latin typeface="Montserrat" pitchFamily="2" charset="77"/>
                <a:cs typeface="Futura Condensed Medium" panose="020B0602020204020303" pitchFamily="34" charset="-79"/>
              </a:rPr>
              <a:t>:</a:t>
            </a:r>
          </a:p>
          <a:p>
            <a:pPr marL="800100" lvl="1" indent="-342900">
              <a:buFont typeface="Arial" panose="020B0604020202020204" pitchFamily="34" charset="0"/>
              <a:buChar char="•"/>
            </a:pPr>
            <a:r>
              <a:rPr lang="en-US" sz="2200" b="1" i="1" dirty="0">
                <a:solidFill>
                  <a:srgbClr val="404040"/>
                </a:solidFill>
                <a:latin typeface="Montserrat" pitchFamily="2" charset="77"/>
                <a:cs typeface="Futura Condensed Medium" panose="020B0602020204020303" pitchFamily="34" charset="-79"/>
              </a:rPr>
              <a:t>Programming (Python, R)</a:t>
            </a:r>
          </a:p>
          <a:p>
            <a:pPr marL="800100" lvl="1" indent="-342900">
              <a:buFont typeface="Arial" panose="020B0604020202020204" pitchFamily="34" charset="0"/>
              <a:buChar char="•"/>
            </a:pPr>
            <a:r>
              <a:rPr lang="en-US" sz="2200" b="1" i="1" dirty="0">
                <a:solidFill>
                  <a:srgbClr val="404040"/>
                </a:solidFill>
                <a:latin typeface="Montserrat" pitchFamily="2" charset="77"/>
                <a:cs typeface="Futura Condensed Medium" panose="020B0602020204020303" pitchFamily="34" charset="-79"/>
              </a:rPr>
              <a:t>High performance compute.</a:t>
            </a:r>
          </a:p>
          <a:p>
            <a:pPr marL="800100" lvl="1" indent="-342900">
              <a:buFont typeface="Arial" panose="020B0604020202020204" pitchFamily="34" charset="0"/>
              <a:buChar char="•"/>
            </a:pPr>
            <a:r>
              <a:rPr lang="en-US" sz="2200" b="1" i="1" dirty="0">
                <a:solidFill>
                  <a:srgbClr val="404040"/>
                </a:solidFill>
                <a:latin typeface="Montserrat" pitchFamily="2" charset="77"/>
                <a:cs typeface="Futura Condensed Medium" panose="020B0602020204020303" pitchFamily="34" charset="-79"/>
              </a:rPr>
              <a:t>Applied health DS analysis</a:t>
            </a:r>
          </a:p>
          <a:p>
            <a:pPr lvl="1"/>
            <a:endParaRPr lang="en-US" sz="2200" b="1" i="1" dirty="0">
              <a:solidFill>
                <a:srgbClr val="404040"/>
              </a:solidFill>
              <a:latin typeface="Montserrat" pitchFamily="2" charset="77"/>
              <a:cs typeface="Futura Condensed Medium" panose="020B0602020204020303" pitchFamily="34" charset="-79"/>
            </a:endParaRPr>
          </a:p>
          <a:p>
            <a:pPr lvl="1"/>
            <a:endParaRPr lang="en-US" sz="2200" b="1" i="1" dirty="0">
              <a:solidFill>
                <a:srgbClr val="404040"/>
              </a:solidFill>
              <a:latin typeface="Montserrat" pitchFamily="2" charset="77"/>
              <a:cs typeface="Futura Condensed Medium" panose="020B0602020204020303" pitchFamily="34" charset="-79"/>
            </a:endParaRPr>
          </a:p>
          <a:p>
            <a:pPr lvl="1"/>
            <a:endParaRPr lang="en-US" sz="2200" b="1" i="1" dirty="0">
              <a:solidFill>
                <a:srgbClr val="404040"/>
              </a:solidFill>
              <a:latin typeface="Montserrat" pitchFamily="2" charset="77"/>
              <a:cs typeface="Futura Condensed Medium" panose="020B0602020204020303" pitchFamily="34" charset="-79"/>
            </a:endParaRPr>
          </a:p>
          <a:p>
            <a:pPr lvl="1"/>
            <a:endParaRPr lang="en-US" sz="2200" b="1" i="1" dirty="0">
              <a:solidFill>
                <a:srgbClr val="404040"/>
              </a:solidFill>
              <a:latin typeface="Montserrat" pitchFamily="2" charset="77"/>
              <a:cs typeface="Futura Condensed Medium" panose="020B0602020204020303" pitchFamily="34" charset="-79"/>
            </a:endParaRPr>
          </a:p>
          <a:p>
            <a:pPr lvl="1"/>
            <a:endParaRPr lang="en-US" sz="2200" b="1" i="1" dirty="0">
              <a:solidFill>
                <a:srgbClr val="404040"/>
              </a:solidFill>
              <a:latin typeface="Montserrat" pitchFamily="2" charset="77"/>
              <a:cs typeface="Futura Condensed Medium" panose="020B0602020204020303" pitchFamily="34" charset="-79"/>
            </a:endParaRPr>
          </a:p>
          <a:p>
            <a:endParaRPr lang="en-US" sz="2200" b="1" dirty="0">
              <a:solidFill>
                <a:srgbClr val="404040"/>
              </a:solidFill>
              <a:latin typeface="Montserrat" pitchFamily="2" charset="77"/>
              <a:cs typeface="Futura Condensed Medium" panose="020B0602020204020303" pitchFamily="34" charset="-79"/>
            </a:endParaRPr>
          </a:p>
          <a:p>
            <a:endParaRPr lang="en-US" sz="2200" b="1" dirty="0">
              <a:solidFill>
                <a:srgbClr val="404040"/>
              </a:solidFill>
              <a:latin typeface="Montserrat" pitchFamily="2" charset="77"/>
              <a:cs typeface="Futura Condensed Medium" panose="020B0602020204020303" pitchFamily="34" charset="-79"/>
            </a:endParaRPr>
          </a:p>
          <a:p>
            <a:r>
              <a:rPr lang="en-US" sz="2200" b="1" dirty="0">
                <a:solidFill>
                  <a:srgbClr val="404040"/>
                </a:solidFill>
                <a:latin typeface="Montserrat" pitchFamily="2" charset="77"/>
                <a:cs typeface="Futura Condensed Medium" panose="020B0602020204020303" pitchFamily="34" charset="-79"/>
              </a:rPr>
              <a:t>Biostatistics</a:t>
            </a:r>
          </a:p>
          <a:p>
            <a:r>
              <a:rPr lang="en-US" sz="2200" b="1" dirty="0">
                <a:solidFill>
                  <a:srgbClr val="404040"/>
                </a:solidFill>
                <a:latin typeface="Montserrat" pitchFamily="2" charset="77"/>
                <a:cs typeface="Futura Condensed Medium" panose="020B0602020204020303" pitchFamily="34" charset="-79"/>
              </a:rPr>
              <a:t>NNF Centers (</a:t>
            </a:r>
            <a:r>
              <a:rPr lang="en-US" sz="2200" b="1" dirty="0" err="1">
                <a:solidFill>
                  <a:srgbClr val="404040"/>
                </a:solidFill>
                <a:latin typeface="Montserrat" pitchFamily="2" charset="77"/>
                <a:cs typeface="Futura Condensed Medium" panose="020B0602020204020303" pitchFamily="34" charset="-79"/>
              </a:rPr>
              <a:t>ReNew</a:t>
            </a:r>
            <a:r>
              <a:rPr lang="en-US" sz="2200" b="1" dirty="0">
                <a:solidFill>
                  <a:srgbClr val="404040"/>
                </a:solidFill>
                <a:latin typeface="Montserrat" pitchFamily="2" charset="77"/>
                <a:cs typeface="Futura Condensed Medium" panose="020B0602020204020303" pitchFamily="34" charset="-79"/>
              </a:rPr>
              <a:t>, CPR)</a:t>
            </a:r>
          </a:p>
          <a:p>
            <a:r>
              <a:rPr lang="en-US" sz="2200" b="1" dirty="0">
                <a:solidFill>
                  <a:srgbClr val="404040"/>
                </a:solidFill>
                <a:latin typeface="Montserrat" pitchFamily="2" charset="77"/>
                <a:cs typeface="Futura Condensed Medium" panose="020B0602020204020303" pitchFamily="34" charset="-79"/>
              </a:rPr>
              <a:t>SUND faculty</a:t>
            </a:r>
            <a:endParaRPr lang="en-DK" sz="2200" b="1" dirty="0">
              <a:solidFill>
                <a:srgbClr val="404040"/>
              </a:solidFill>
              <a:latin typeface="Montserrat" pitchFamily="2" charset="77"/>
            </a:endParaRPr>
          </a:p>
          <a:p>
            <a:pPr lvl="1"/>
            <a:endParaRPr lang="en-US" sz="2200" b="1" i="1" dirty="0">
              <a:solidFill>
                <a:srgbClr val="404040"/>
              </a:solidFill>
              <a:latin typeface="Montserrat" pitchFamily="2" charset="77"/>
              <a:cs typeface="Futura Condensed Medium" panose="020B0602020204020303" pitchFamily="34" charset="-79"/>
            </a:endParaRPr>
          </a:p>
        </p:txBody>
      </p:sp>
      <p:grpSp>
        <p:nvGrpSpPr>
          <p:cNvPr id="1155" name="Group 1154">
            <a:extLst>
              <a:ext uri="{FF2B5EF4-FFF2-40B4-BE49-F238E27FC236}">
                <a16:creationId xmlns:a16="http://schemas.microsoft.com/office/drawing/2014/main" id="{79FD00F8-789E-8584-3215-D73D371FAC8C}"/>
              </a:ext>
            </a:extLst>
          </p:cNvPr>
          <p:cNvGrpSpPr>
            <a:grpSpLocks noChangeAspect="1"/>
          </p:cNvGrpSpPr>
          <p:nvPr/>
        </p:nvGrpSpPr>
        <p:grpSpPr>
          <a:xfrm>
            <a:off x="1690870" y="6057900"/>
            <a:ext cx="3489236" cy="1676400"/>
            <a:chOff x="1326416" y="5669807"/>
            <a:chExt cx="3733812" cy="1793906"/>
          </a:xfrm>
        </p:grpSpPr>
        <p:grpSp>
          <p:nvGrpSpPr>
            <p:cNvPr id="29" name="Group">
              <a:extLst>
                <a:ext uri="{FF2B5EF4-FFF2-40B4-BE49-F238E27FC236}">
                  <a16:creationId xmlns:a16="http://schemas.microsoft.com/office/drawing/2014/main" id="{D824280C-B456-A057-E23B-816F3B13F692}"/>
                </a:ext>
              </a:extLst>
            </p:cNvPr>
            <p:cNvGrpSpPr>
              <a:grpSpLocks noChangeAspect="1"/>
            </p:cNvGrpSpPr>
            <p:nvPr/>
          </p:nvGrpSpPr>
          <p:grpSpPr>
            <a:xfrm>
              <a:off x="1326416" y="6671713"/>
              <a:ext cx="792000" cy="792000"/>
              <a:chOff x="0" y="0"/>
              <a:chExt cx="2334690" cy="2330637"/>
            </a:xfrm>
          </p:grpSpPr>
          <p:sp>
            <p:nvSpPr>
              <p:cNvPr id="30" name="Google Shape;805;p28">
                <a:extLst>
                  <a:ext uri="{FF2B5EF4-FFF2-40B4-BE49-F238E27FC236}">
                    <a16:creationId xmlns:a16="http://schemas.microsoft.com/office/drawing/2014/main" id="{89448401-81E1-757F-6485-1B418448CEB8}"/>
                  </a:ext>
                </a:extLst>
              </p:cNvPr>
              <p:cNvSpPr/>
              <p:nvPr/>
            </p:nvSpPr>
            <p:spPr>
              <a:xfrm rot="16200000">
                <a:off x="2026" y="-2027"/>
                <a:ext cx="2330639" cy="2334692"/>
              </a:xfrm>
              <a:prstGeom prst="ellipse">
                <a:avLst/>
              </a:prstGeom>
              <a:solidFill>
                <a:srgbClr val="9AB5B2"/>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t">
                <a:noAutofit/>
              </a:bodyPr>
              <a:lstStyle/>
              <a:p>
                <a:pPr algn="l" defTabSz="914400">
                  <a:defRPr sz="1400" b="0">
                    <a:solidFill>
                      <a:srgbClr val="737572"/>
                    </a:solidFill>
                    <a:latin typeface="Arial"/>
                    <a:ea typeface="Arial"/>
                    <a:cs typeface="Arial"/>
                    <a:sym typeface="Arial"/>
                  </a:defRPr>
                </a:pPr>
                <a:endParaRPr/>
              </a:p>
            </p:txBody>
          </p:sp>
          <p:sp>
            <p:nvSpPr>
              <p:cNvPr id="31" name="Google Shape;806;p28">
                <a:extLst>
                  <a:ext uri="{FF2B5EF4-FFF2-40B4-BE49-F238E27FC236}">
                    <a16:creationId xmlns:a16="http://schemas.microsoft.com/office/drawing/2014/main" id="{1489AA6F-DC07-8560-6F21-546B01474894}"/>
                  </a:ext>
                </a:extLst>
              </p:cNvPr>
              <p:cNvSpPr/>
              <p:nvPr/>
            </p:nvSpPr>
            <p:spPr>
              <a:xfrm>
                <a:off x="282179" y="476328"/>
                <a:ext cx="1803658" cy="1083738"/>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3810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32" name="Shape">
                <a:extLst>
                  <a:ext uri="{FF2B5EF4-FFF2-40B4-BE49-F238E27FC236}">
                    <a16:creationId xmlns:a16="http://schemas.microsoft.com/office/drawing/2014/main" id="{9FFA55C5-D9F6-076B-F86A-29A0379B76D1}"/>
                  </a:ext>
                </a:extLst>
              </p:cNvPr>
              <p:cNvSpPr/>
              <p:nvPr/>
            </p:nvSpPr>
            <p:spPr>
              <a:xfrm>
                <a:off x="811798" y="720715"/>
                <a:ext cx="703535" cy="703533"/>
              </a:xfrm>
              <a:custGeom>
                <a:avLst/>
                <a:gdLst/>
                <a:ahLst/>
                <a:cxnLst>
                  <a:cxn ang="0">
                    <a:pos x="wd2" y="hd2"/>
                  </a:cxn>
                  <a:cxn ang="5400000">
                    <a:pos x="wd2" y="hd2"/>
                  </a:cxn>
                  <a:cxn ang="10800000">
                    <a:pos x="wd2" y="hd2"/>
                  </a:cxn>
                  <a:cxn ang="16200000">
                    <a:pos x="wd2" y="hd2"/>
                  </a:cxn>
                </a:cxnLst>
                <a:rect l="0" t="0" r="r" b="b"/>
                <a:pathLst>
                  <a:path w="21600" h="21600" extrusionOk="0">
                    <a:moveTo>
                      <a:pt x="9554" y="11838"/>
                    </a:moveTo>
                    <a:cubicBezTo>
                      <a:pt x="9969" y="12046"/>
                      <a:pt x="10385" y="12462"/>
                      <a:pt x="10800" y="12462"/>
                    </a:cubicBezTo>
                    <a:cubicBezTo>
                      <a:pt x="11838" y="12462"/>
                      <a:pt x="12462" y="11631"/>
                      <a:pt x="12462" y="10800"/>
                    </a:cubicBezTo>
                    <a:cubicBezTo>
                      <a:pt x="12462" y="10177"/>
                      <a:pt x="12254" y="9762"/>
                      <a:pt x="11838" y="9554"/>
                    </a:cubicBezTo>
                    <a:cubicBezTo>
                      <a:pt x="11838" y="9554"/>
                      <a:pt x="11838" y="9346"/>
                      <a:pt x="11838" y="9346"/>
                    </a:cubicBezTo>
                    <a:cubicBezTo>
                      <a:pt x="11838" y="9346"/>
                      <a:pt x="11838" y="9346"/>
                      <a:pt x="11838" y="9346"/>
                    </a:cubicBezTo>
                    <a:cubicBezTo>
                      <a:pt x="11838" y="9346"/>
                      <a:pt x="11838" y="9346"/>
                      <a:pt x="11838" y="9346"/>
                    </a:cubicBezTo>
                    <a:cubicBezTo>
                      <a:pt x="10592" y="8308"/>
                      <a:pt x="3115" y="2492"/>
                      <a:pt x="2908" y="2700"/>
                    </a:cubicBezTo>
                    <a:cubicBezTo>
                      <a:pt x="2492" y="2908"/>
                      <a:pt x="9554" y="11838"/>
                      <a:pt x="9554" y="11838"/>
                    </a:cubicBezTo>
                    <a:cubicBezTo>
                      <a:pt x="9554" y="11838"/>
                      <a:pt x="9554" y="11838"/>
                      <a:pt x="9554" y="11838"/>
                    </a:cubicBezTo>
                    <a:close/>
                    <a:moveTo>
                      <a:pt x="10800" y="3323"/>
                    </a:moveTo>
                    <a:cubicBezTo>
                      <a:pt x="11838" y="3323"/>
                      <a:pt x="12462" y="2492"/>
                      <a:pt x="12462" y="1662"/>
                    </a:cubicBezTo>
                    <a:cubicBezTo>
                      <a:pt x="12462" y="623"/>
                      <a:pt x="11838" y="0"/>
                      <a:pt x="10800" y="0"/>
                    </a:cubicBezTo>
                    <a:cubicBezTo>
                      <a:pt x="9969" y="0"/>
                      <a:pt x="9138" y="623"/>
                      <a:pt x="9138" y="1662"/>
                    </a:cubicBezTo>
                    <a:cubicBezTo>
                      <a:pt x="9138" y="2492"/>
                      <a:pt x="9969" y="3323"/>
                      <a:pt x="10800" y="3323"/>
                    </a:cubicBezTo>
                    <a:close/>
                    <a:moveTo>
                      <a:pt x="15577" y="1038"/>
                    </a:moveTo>
                    <a:cubicBezTo>
                      <a:pt x="15577" y="1038"/>
                      <a:pt x="14746" y="831"/>
                      <a:pt x="14331" y="1454"/>
                    </a:cubicBezTo>
                    <a:cubicBezTo>
                      <a:pt x="13915" y="2285"/>
                      <a:pt x="14746" y="2908"/>
                      <a:pt x="14954" y="3115"/>
                    </a:cubicBezTo>
                    <a:cubicBezTo>
                      <a:pt x="17654" y="4569"/>
                      <a:pt x="19523" y="7477"/>
                      <a:pt x="19523" y="10800"/>
                    </a:cubicBezTo>
                    <a:cubicBezTo>
                      <a:pt x="19523" y="15577"/>
                      <a:pt x="15577" y="19315"/>
                      <a:pt x="10800" y="19315"/>
                    </a:cubicBezTo>
                    <a:cubicBezTo>
                      <a:pt x="6023" y="19315"/>
                      <a:pt x="2077" y="15577"/>
                      <a:pt x="2077" y="10800"/>
                    </a:cubicBezTo>
                    <a:cubicBezTo>
                      <a:pt x="2077" y="9554"/>
                      <a:pt x="2285" y="8515"/>
                      <a:pt x="2700" y="7685"/>
                    </a:cubicBezTo>
                    <a:cubicBezTo>
                      <a:pt x="2700" y="7477"/>
                      <a:pt x="3323" y="6646"/>
                      <a:pt x="2285" y="6023"/>
                    </a:cubicBezTo>
                    <a:cubicBezTo>
                      <a:pt x="1662" y="5608"/>
                      <a:pt x="1038" y="6023"/>
                      <a:pt x="1038" y="6438"/>
                    </a:cubicBezTo>
                    <a:cubicBezTo>
                      <a:pt x="415" y="7685"/>
                      <a:pt x="0" y="9138"/>
                      <a:pt x="0" y="10800"/>
                    </a:cubicBezTo>
                    <a:cubicBezTo>
                      <a:pt x="0" y="16615"/>
                      <a:pt x="4777" y="21600"/>
                      <a:pt x="10800" y="21600"/>
                    </a:cubicBezTo>
                    <a:cubicBezTo>
                      <a:pt x="16823" y="21600"/>
                      <a:pt x="21600" y="16615"/>
                      <a:pt x="21600" y="10800"/>
                    </a:cubicBezTo>
                    <a:cubicBezTo>
                      <a:pt x="21600" y="6438"/>
                      <a:pt x="19108" y="2700"/>
                      <a:pt x="15577" y="1038"/>
                    </a:cubicBezTo>
                    <a:close/>
                  </a:path>
                </a:pathLst>
              </a:custGeom>
              <a:solidFill>
                <a:srgbClr val="3F4756"/>
              </a:solidFill>
              <a:ln w="12700" cap="flat">
                <a:solidFill>
                  <a:srgbClr val="3F4756"/>
                </a:solidFill>
                <a:prstDash val="solid"/>
                <a:miter lim="400000"/>
              </a:ln>
              <a:effectLst>
                <a:outerShdw blurRad="101600" dist="50800" dir="5400000" rotWithShape="0">
                  <a:srgbClr val="000000">
                    <a:alpha val="20000"/>
                  </a:srgbClr>
                </a:outerShdw>
              </a:effectLst>
            </p:spPr>
            <p:txBody>
              <a:bodyPr wrap="square" lIns="121919" tIns="121919" rIns="121919" bIns="121919" numCol="1" anchor="t">
                <a:noAutofit/>
              </a:bodyPr>
              <a:lstStyle/>
              <a:p>
                <a:pPr algn="l" defTabSz="2438400">
                  <a:defRPr sz="4800" b="0">
                    <a:latin typeface="Calibri"/>
                    <a:ea typeface="Calibri"/>
                    <a:cs typeface="Calibri"/>
                    <a:sym typeface="Calibri"/>
                  </a:defRPr>
                </a:pPr>
                <a:endParaRPr/>
              </a:p>
            </p:txBody>
          </p:sp>
          <p:sp>
            <p:nvSpPr>
              <p:cNvPr id="33" name="Arrow 11">
                <a:extLst>
                  <a:ext uri="{FF2B5EF4-FFF2-40B4-BE49-F238E27FC236}">
                    <a16:creationId xmlns:a16="http://schemas.microsoft.com/office/drawing/2014/main" id="{AA207666-1382-09EB-5A8C-7ED89C6C8CF7}"/>
                  </a:ext>
                </a:extLst>
              </p:cNvPr>
              <p:cNvSpPr/>
              <p:nvPr/>
            </p:nvSpPr>
            <p:spPr>
              <a:xfrm rot="16200000">
                <a:off x="770652" y="1748788"/>
                <a:ext cx="326114" cy="245534"/>
              </a:xfrm>
              <a:custGeom>
                <a:avLst/>
                <a:gdLst/>
                <a:ahLst/>
                <a:cxnLst>
                  <a:cxn ang="0">
                    <a:pos x="wd2" y="hd2"/>
                  </a:cxn>
                  <a:cxn ang="5400000">
                    <a:pos x="wd2" y="hd2"/>
                  </a:cxn>
                  <a:cxn ang="10800000">
                    <a:pos x="wd2" y="hd2"/>
                  </a:cxn>
                  <a:cxn ang="16200000">
                    <a:pos x="wd2" y="hd2"/>
                  </a:cxn>
                </a:cxnLst>
                <a:rect l="0" t="0" r="r" b="b"/>
                <a:pathLst>
                  <a:path w="21600" h="21600" extrusionOk="0">
                    <a:moveTo>
                      <a:pt x="13469" y="0"/>
                    </a:moveTo>
                    <a:cubicBezTo>
                      <a:pt x="13010" y="0"/>
                      <a:pt x="12551" y="232"/>
                      <a:pt x="12200" y="697"/>
                    </a:cubicBezTo>
                    <a:cubicBezTo>
                      <a:pt x="11500" y="1626"/>
                      <a:pt x="11500" y="3135"/>
                      <a:pt x="12200" y="4065"/>
                    </a:cubicBezTo>
                    <a:lnTo>
                      <a:pt x="15479" y="8419"/>
                    </a:lnTo>
                    <a:lnTo>
                      <a:pt x="1793" y="8419"/>
                    </a:lnTo>
                    <a:cubicBezTo>
                      <a:pt x="802" y="8419"/>
                      <a:pt x="0" y="9485"/>
                      <a:pt x="0" y="10800"/>
                    </a:cubicBezTo>
                    <a:cubicBezTo>
                      <a:pt x="0" y="12115"/>
                      <a:pt x="802" y="13181"/>
                      <a:pt x="1793" y="13181"/>
                    </a:cubicBezTo>
                    <a:lnTo>
                      <a:pt x="15479" y="13181"/>
                    </a:lnTo>
                    <a:lnTo>
                      <a:pt x="12200" y="17535"/>
                    </a:lnTo>
                    <a:cubicBezTo>
                      <a:pt x="11500" y="18465"/>
                      <a:pt x="11500" y="19974"/>
                      <a:pt x="12200" y="20903"/>
                    </a:cubicBezTo>
                    <a:cubicBezTo>
                      <a:pt x="12551" y="21368"/>
                      <a:pt x="13010" y="21600"/>
                      <a:pt x="13469" y="21600"/>
                    </a:cubicBezTo>
                    <a:cubicBezTo>
                      <a:pt x="13927" y="21600"/>
                      <a:pt x="14387" y="21368"/>
                      <a:pt x="14737" y="20903"/>
                    </a:cubicBezTo>
                    <a:lnTo>
                      <a:pt x="21074" y="12484"/>
                    </a:lnTo>
                    <a:cubicBezTo>
                      <a:pt x="21424" y="12019"/>
                      <a:pt x="21600" y="11409"/>
                      <a:pt x="21600" y="10800"/>
                    </a:cubicBezTo>
                    <a:cubicBezTo>
                      <a:pt x="21600" y="10191"/>
                      <a:pt x="21424" y="9581"/>
                      <a:pt x="21074" y="9116"/>
                    </a:cubicBezTo>
                    <a:lnTo>
                      <a:pt x="14737" y="697"/>
                    </a:lnTo>
                    <a:cubicBezTo>
                      <a:pt x="14387" y="232"/>
                      <a:pt x="13927" y="0"/>
                      <a:pt x="13469" y="0"/>
                    </a:cubicBezTo>
                    <a:close/>
                  </a:path>
                </a:pathLst>
              </a:custGeom>
              <a:solidFill>
                <a:srgbClr val="3F4756"/>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34" name="Arrow 11">
                <a:extLst>
                  <a:ext uri="{FF2B5EF4-FFF2-40B4-BE49-F238E27FC236}">
                    <a16:creationId xmlns:a16="http://schemas.microsoft.com/office/drawing/2014/main" id="{A6015E3B-1D7D-FE69-A693-01DE448677C2}"/>
                  </a:ext>
                </a:extLst>
              </p:cNvPr>
              <p:cNvSpPr/>
              <p:nvPr/>
            </p:nvSpPr>
            <p:spPr>
              <a:xfrm rot="16200000" flipH="1">
                <a:off x="1234151" y="1665306"/>
                <a:ext cx="326114" cy="245534"/>
              </a:xfrm>
              <a:custGeom>
                <a:avLst/>
                <a:gdLst/>
                <a:ahLst/>
                <a:cxnLst>
                  <a:cxn ang="0">
                    <a:pos x="wd2" y="hd2"/>
                  </a:cxn>
                  <a:cxn ang="5400000">
                    <a:pos x="wd2" y="hd2"/>
                  </a:cxn>
                  <a:cxn ang="10800000">
                    <a:pos x="wd2" y="hd2"/>
                  </a:cxn>
                  <a:cxn ang="16200000">
                    <a:pos x="wd2" y="hd2"/>
                  </a:cxn>
                </a:cxnLst>
                <a:rect l="0" t="0" r="r" b="b"/>
                <a:pathLst>
                  <a:path w="21600" h="21600" extrusionOk="0">
                    <a:moveTo>
                      <a:pt x="13469" y="0"/>
                    </a:moveTo>
                    <a:cubicBezTo>
                      <a:pt x="13010" y="0"/>
                      <a:pt x="12551" y="232"/>
                      <a:pt x="12200" y="697"/>
                    </a:cubicBezTo>
                    <a:cubicBezTo>
                      <a:pt x="11500" y="1626"/>
                      <a:pt x="11500" y="3135"/>
                      <a:pt x="12200" y="4065"/>
                    </a:cubicBezTo>
                    <a:lnTo>
                      <a:pt x="15479" y="8419"/>
                    </a:lnTo>
                    <a:lnTo>
                      <a:pt x="1793" y="8419"/>
                    </a:lnTo>
                    <a:cubicBezTo>
                      <a:pt x="802" y="8419"/>
                      <a:pt x="0" y="9485"/>
                      <a:pt x="0" y="10800"/>
                    </a:cubicBezTo>
                    <a:cubicBezTo>
                      <a:pt x="0" y="12115"/>
                      <a:pt x="802" y="13181"/>
                      <a:pt x="1793" y="13181"/>
                    </a:cubicBezTo>
                    <a:lnTo>
                      <a:pt x="15479" y="13181"/>
                    </a:lnTo>
                    <a:lnTo>
                      <a:pt x="12200" y="17535"/>
                    </a:lnTo>
                    <a:cubicBezTo>
                      <a:pt x="11500" y="18465"/>
                      <a:pt x="11500" y="19974"/>
                      <a:pt x="12200" y="20903"/>
                    </a:cubicBezTo>
                    <a:cubicBezTo>
                      <a:pt x="12551" y="21368"/>
                      <a:pt x="13010" y="21600"/>
                      <a:pt x="13469" y="21600"/>
                    </a:cubicBezTo>
                    <a:cubicBezTo>
                      <a:pt x="13927" y="21600"/>
                      <a:pt x="14387" y="21368"/>
                      <a:pt x="14737" y="20903"/>
                    </a:cubicBezTo>
                    <a:lnTo>
                      <a:pt x="21074" y="12484"/>
                    </a:lnTo>
                    <a:cubicBezTo>
                      <a:pt x="21424" y="12019"/>
                      <a:pt x="21600" y="11409"/>
                      <a:pt x="21600" y="10800"/>
                    </a:cubicBezTo>
                    <a:cubicBezTo>
                      <a:pt x="21600" y="10191"/>
                      <a:pt x="21424" y="9581"/>
                      <a:pt x="21074" y="9116"/>
                    </a:cubicBezTo>
                    <a:lnTo>
                      <a:pt x="14737" y="697"/>
                    </a:lnTo>
                    <a:cubicBezTo>
                      <a:pt x="14387" y="232"/>
                      <a:pt x="13927" y="0"/>
                      <a:pt x="13469" y="0"/>
                    </a:cubicBezTo>
                    <a:close/>
                  </a:path>
                </a:pathLst>
              </a:custGeom>
              <a:solidFill>
                <a:srgbClr val="3F4756"/>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grpSp>
        <p:grpSp>
          <p:nvGrpSpPr>
            <p:cNvPr id="35" name="Group">
              <a:extLst>
                <a:ext uri="{FF2B5EF4-FFF2-40B4-BE49-F238E27FC236}">
                  <a16:creationId xmlns:a16="http://schemas.microsoft.com/office/drawing/2014/main" id="{2963A23F-736E-48FB-7E37-14D7481C0A0C}"/>
                </a:ext>
              </a:extLst>
            </p:cNvPr>
            <p:cNvGrpSpPr>
              <a:grpSpLocks noChangeAspect="1"/>
            </p:cNvGrpSpPr>
            <p:nvPr/>
          </p:nvGrpSpPr>
          <p:grpSpPr>
            <a:xfrm>
              <a:off x="1329362" y="5764313"/>
              <a:ext cx="792000" cy="792000"/>
              <a:chOff x="0" y="0"/>
              <a:chExt cx="2335221" cy="2330549"/>
            </a:xfrm>
          </p:grpSpPr>
          <p:sp>
            <p:nvSpPr>
              <p:cNvPr id="36" name="Google Shape;815;p28">
                <a:extLst>
                  <a:ext uri="{FF2B5EF4-FFF2-40B4-BE49-F238E27FC236}">
                    <a16:creationId xmlns:a16="http://schemas.microsoft.com/office/drawing/2014/main" id="{EB515C16-BE00-61CC-1C9E-797A339363CA}"/>
                  </a:ext>
                </a:extLst>
              </p:cNvPr>
              <p:cNvSpPr/>
              <p:nvPr/>
            </p:nvSpPr>
            <p:spPr>
              <a:xfrm rot="16200000">
                <a:off x="2336" y="-2337"/>
                <a:ext cx="2330550" cy="2335223"/>
              </a:xfrm>
              <a:prstGeom prst="ellipse">
                <a:avLst/>
              </a:prstGeom>
              <a:solidFill>
                <a:srgbClr val="055699"/>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t">
                <a:noAutofit/>
              </a:bodyPr>
              <a:lstStyle/>
              <a:p>
                <a:pPr algn="l" defTabSz="914400">
                  <a:defRPr sz="1400" b="0">
                    <a:solidFill>
                      <a:srgbClr val="737572"/>
                    </a:solidFill>
                    <a:latin typeface="Arial"/>
                    <a:ea typeface="Arial"/>
                    <a:cs typeface="Arial"/>
                    <a:sym typeface="Arial"/>
                  </a:defRPr>
                </a:pPr>
                <a:endParaRPr/>
              </a:p>
            </p:txBody>
          </p:sp>
          <p:sp>
            <p:nvSpPr>
              <p:cNvPr id="37" name="Google Shape;817;p28">
                <a:extLst>
                  <a:ext uri="{FF2B5EF4-FFF2-40B4-BE49-F238E27FC236}">
                    <a16:creationId xmlns:a16="http://schemas.microsoft.com/office/drawing/2014/main" id="{9F59B0FA-A59B-F60F-9089-8E7F0B43A576}"/>
                  </a:ext>
                </a:extLst>
              </p:cNvPr>
              <p:cNvSpPr/>
              <p:nvPr/>
            </p:nvSpPr>
            <p:spPr>
              <a:xfrm>
                <a:off x="317084" y="311577"/>
                <a:ext cx="1257362" cy="1188370"/>
              </a:xfrm>
              <a:custGeom>
                <a:avLst/>
                <a:gdLst/>
                <a:ahLst/>
                <a:cxnLst>
                  <a:cxn ang="0">
                    <a:pos x="wd2" y="hd2"/>
                  </a:cxn>
                  <a:cxn ang="5400000">
                    <a:pos x="wd2" y="hd2"/>
                  </a:cxn>
                  <a:cxn ang="10800000">
                    <a:pos x="wd2" y="hd2"/>
                  </a:cxn>
                  <a:cxn ang="16200000">
                    <a:pos x="wd2" y="hd2"/>
                  </a:cxn>
                </a:cxnLst>
                <a:rect l="0" t="0" r="r" b="b"/>
                <a:pathLst>
                  <a:path w="21591" h="21588" extrusionOk="0">
                    <a:moveTo>
                      <a:pt x="8130" y="7120"/>
                    </a:moveTo>
                    <a:lnTo>
                      <a:pt x="8056" y="5062"/>
                    </a:lnTo>
                    <a:cubicBezTo>
                      <a:pt x="8043" y="4703"/>
                      <a:pt x="8069" y="4343"/>
                      <a:pt x="8132" y="3990"/>
                    </a:cubicBezTo>
                    <a:cubicBezTo>
                      <a:pt x="8281" y="3163"/>
                      <a:pt x="8633" y="2386"/>
                      <a:pt x="9180" y="1761"/>
                    </a:cubicBezTo>
                    <a:cubicBezTo>
                      <a:pt x="9609" y="1272"/>
                      <a:pt x="10144" y="893"/>
                      <a:pt x="10743" y="655"/>
                    </a:cubicBezTo>
                    <a:cubicBezTo>
                      <a:pt x="11322" y="461"/>
                      <a:pt x="11913" y="310"/>
                      <a:pt x="12513" y="201"/>
                    </a:cubicBezTo>
                    <a:cubicBezTo>
                      <a:pt x="13175" y="82"/>
                      <a:pt x="13846" y="15"/>
                      <a:pt x="14518" y="3"/>
                    </a:cubicBezTo>
                    <a:cubicBezTo>
                      <a:pt x="15265" y="-12"/>
                      <a:pt x="16011" y="34"/>
                      <a:pt x="16750" y="141"/>
                    </a:cubicBezTo>
                    <a:cubicBezTo>
                      <a:pt x="17528" y="252"/>
                      <a:pt x="18294" y="431"/>
                      <a:pt x="19043" y="673"/>
                    </a:cubicBezTo>
                    <a:cubicBezTo>
                      <a:pt x="19487" y="825"/>
                      <a:pt x="19899" y="1061"/>
                      <a:pt x="20257" y="1370"/>
                    </a:cubicBezTo>
                    <a:cubicBezTo>
                      <a:pt x="20850" y="1881"/>
                      <a:pt x="21273" y="2568"/>
                      <a:pt x="21470" y="3337"/>
                    </a:cubicBezTo>
                    <a:cubicBezTo>
                      <a:pt x="21543" y="3622"/>
                      <a:pt x="21584" y="3914"/>
                      <a:pt x="21591" y="4209"/>
                    </a:cubicBezTo>
                    <a:lnTo>
                      <a:pt x="21549" y="10982"/>
                    </a:lnTo>
                    <a:cubicBezTo>
                      <a:pt x="21543" y="11398"/>
                      <a:pt x="21540" y="11813"/>
                      <a:pt x="21539" y="12228"/>
                    </a:cubicBezTo>
                    <a:cubicBezTo>
                      <a:pt x="21539" y="12641"/>
                      <a:pt x="21540" y="13057"/>
                      <a:pt x="21447" y="13459"/>
                    </a:cubicBezTo>
                    <a:cubicBezTo>
                      <a:pt x="21340" y="13922"/>
                      <a:pt x="21113" y="14346"/>
                      <a:pt x="20789" y="14687"/>
                    </a:cubicBezTo>
                    <a:cubicBezTo>
                      <a:pt x="20517" y="14965"/>
                      <a:pt x="20190" y="15179"/>
                      <a:pt x="19830" y="15315"/>
                    </a:cubicBezTo>
                    <a:cubicBezTo>
                      <a:pt x="19488" y="15444"/>
                      <a:pt x="19125" y="15500"/>
                      <a:pt x="18762" y="15479"/>
                    </a:cubicBezTo>
                    <a:cubicBezTo>
                      <a:pt x="17599" y="15486"/>
                      <a:pt x="16436" y="15492"/>
                      <a:pt x="15273" y="15497"/>
                    </a:cubicBezTo>
                    <a:cubicBezTo>
                      <a:pt x="14408" y="15501"/>
                      <a:pt x="13543" y="15505"/>
                      <a:pt x="12678" y="15509"/>
                    </a:cubicBezTo>
                    <a:lnTo>
                      <a:pt x="10309" y="15578"/>
                    </a:lnTo>
                    <a:cubicBezTo>
                      <a:pt x="9682" y="15658"/>
                      <a:pt x="9094" y="15933"/>
                      <a:pt x="8626" y="16368"/>
                    </a:cubicBezTo>
                    <a:cubicBezTo>
                      <a:pt x="7962" y="16983"/>
                      <a:pt x="7588" y="17861"/>
                      <a:pt x="7599" y="18779"/>
                    </a:cubicBezTo>
                    <a:lnTo>
                      <a:pt x="7569" y="21583"/>
                    </a:lnTo>
                    <a:lnTo>
                      <a:pt x="4224" y="21588"/>
                    </a:lnTo>
                    <a:cubicBezTo>
                      <a:pt x="3667" y="21553"/>
                      <a:pt x="3122" y="21399"/>
                      <a:pt x="2625" y="21136"/>
                    </a:cubicBezTo>
                    <a:cubicBezTo>
                      <a:pt x="2142" y="20880"/>
                      <a:pt x="1714" y="20526"/>
                      <a:pt x="1367" y="20095"/>
                    </a:cubicBezTo>
                    <a:cubicBezTo>
                      <a:pt x="1054" y="19664"/>
                      <a:pt x="790" y="19197"/>
                      <a:pt x="580" y="18704"/>
                    </a:cubicBezTo>
                    <a:cubicBezTo>
                      <a:pt x="341" y="18141"/>
                      <a:pt x="175" y="17548"/>
                      <a:pt x="87" y="16941"/>
                    </a:cubicBezTo>
                    <a:cubicBezTo>
                      <a:pt x="19" y="16376"/>
                      <a:pt x="-9" y="15807"/>
                      <a:pt x="2" y="15238"/>
                    </a:cubicBezTo>
                    <a:cubicBezTo>
                      <a:pt x="13" y="14641"/>
                      <a:pt x="67" y="14045"/>
                      <a:pt x="164" y="13456"/>
                    </a:cubicBezTo>
                    <a:cubicBezTo>
                      <a:pt x="253" y="12859"/>
                      <a:pt x="428" y="12279"/>
                      <a:pt x="682" y="11735"/>
                    </a:cubicBezTo>
                    <a:cubicBezTo>
                      <a:pt x="928" y="11206"/>
                      <a:pt x="1248" y="10717"/>
                      <a:pt x="1630" y="10281"/>
                    </a:cubicBezTo>
                    <a:cubicBezTo>
                      <a:pt x="1919" y="9998"/>
                      <a:pt x="2256" y="9769"/>
                      <a:pt x="2623" y="9606"/>
                    </a:cubicBezTo>
                    <a:cubicBezTo>
                      <a:pt x="3035" y="9422"/>
                      <a:pt x="3479" y="9324"/>
                      <a:pt x="3929" y="9317"/>
                    </a:cubicBezTo>
                    <a:cubicBezTo>
                      <a:pt x="4908" y="9263"/>
                      <a:pt x="5888" y="9231"/>
                      <a:pt x="6868" y="9223"/>
                    </a:cubicBezTo>
                    <a:cubicBezTo>
                      <a:pt x="7823" y="9215"/>
                      <a:pt x="8778" y="9229"/>
                      <a:pt x="9733" y="9265"/>
                    </a:cubicBezTo>
                    <a:lnTo>
                      <a:pt x="15129" y="9215"/>
                    </a:lnTo>
                    <a:lnTo>
                      <a:pt x="15119" y="7108"/>
                    </a:lnTo>
                    <a:lnTo>
                      <a:pt x="8130" y="7120"/>
                    </a:lnTo>
                    <a:close/>
                  </a:path>
                </a:pathLst>
              </a:custGeom>
              <a:solidFill>
                <a:srgbClr val="FFFFFF"/>
              </a:solidFill>
              <a:ln w="6350" cap="flat">
                <a:solidFill>
                  <a:srgbClr val="424242"/>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38" name="Google Shape;818;p28">
                <a:extLst>
                  <a:ext uri="{FF2B5EF4-FFF2-40B4-BE49-F238E27FC236}">
                    <a16:creationId xmlns:a16="http://schemas.microsoft.com/office/drawing/2014/main" id="{72E16212-FAA5-0FB9-174B-2DD9B7B48D36}"/>
                  </a:ext>
                </a:extLst>
              </p:cNvPr>
              <p:cNvSpPr/>
              <p:nvPr/>
            </p:nvSpPr>
            <p:spPr>
              <a:xfrm rot="10800000">
                <a:off x="792310" y="866390"/>
                <a:ext cx="1257362" cy="1188369"/>
              </a:xfrm>
              <a:custGeom>
                <a:avLst/>
                <a:gdLst/>
                <a:ahLst/>
                <a:cxnLst>
                  <a:cxn ang="0">
                    <a:pos x="wd2" y="hd2"/>
                  </a:cxn>
                  <a:cxn ang="5400000">
                    <a:pos x="wd2" y="hd2"/>
                  </a:cxn>
                  <a:cxn ang="10800000">
                    <a:pos x="wd2" y="hd2"/>
                  </a:cxn>
                  <a:cxn ang="16200000">
                    <a:pos x="wd2" y="hd2"/>
                  </a:cxn>
                </a:cxnLst>
                <a:rect l="0" t="0" r="r" b="b"/>
                <a:pathLst>
                  <a:path w="21591" h="21588" extrusionOk="0">
                    <a:moveTo>
                      <a:pt x="8130" y="7120"/>
                    </a:moveTo>
                    <a:lnTo>
                      <a:pt x="8056" y="5062"/>
                    </a:lnTo>
                    <a:cubicBezTo>
                      <a:pt x="8043" y="4703"/>
                      <a:pt x="8069" y="4343"/>
                      <a:pt x="8132" y="3990"/>
                    </a:cubicBezTo>
                    <a:cubicBezTo>
                      <a:pt x="8281" y="3163"/>
                      <a:pt x="8633" y="2386"/>
                      <a:pt x="9180" y="1761"/>
                    </a:cubicBezTo>
                    <a:cubicBezTo>
                      <a:pt x="9609" y="1272"/>
                      <a:pt x="10144" y="893"/>
                      <a:pt x="10743" y="655"/>
                    </a:cubicBezTo>
                    <a:cubicBezTo>
                      <a:pt x="11322" y="461"/>
                      <a:pt x="11913" y="310"/>
                      <a:pt x="12513" y="201"/>
                    </a:cubicBezTo>
                    <a:cubicBezTo>
                      <a:pt x="13175" y="82"/>
                      <a:pt x="13846" y="15"/>
                      <a:pt x="14518" y="3"/>
                    </a:cubicBezTo>
                    <a:cubicBezTo>
                      <a:pt x="15265" y="-12"/>
                      <a:pt x="16011" y="34"/>
                      <a:pt x="16750" y="141"/>
                    </a:cubicBezTo>
                    <a:cubicBezTo>
                      <a:pt x="17528" y="252"/>
                      <a:pt x="18294" y="431"/>
                      <a:pt x="19043" y="673"/>
                    </a:cubicBezTo>
                    <a:cubicBezTo>
                      <a:pt x="19487" y="825"/>
                      <a:pt x="19899" y="1061"/>
                      <a:pt x="20257" y="1370"/>
                    </a:cubicBezTo>
                    <a:cubicBezTo>
                      <a:pt x="20850" y="1881"/>
                      <a:pt x="21273" y="2568"/>
                      <a:pt x="21470" y="3337"/>
                    </a:cubicBezTo>
                    <a:cubicBezTo>
                      <a:pt x="21543" y="3622"/>
                      <a:pt x="21584" y="3914"/>
                      <a:pt x="21591" y="4209"/>
                    </a:cubicBezTo>
                    <a:lnTo>
                      <a:pt x="21549" y="10982"/>
                    </a:lnTo>
                    <a:cubicBezTo>
                      <a:pt x="21543" y="11398"/>
                      <a:pt x="21540" y="11813"/>
                      <a:pt x="21539" y="12228"/>
                    </a:cubicBezTo>
                    <a:cubicBezTo>
                      <a:pt x="21539" y="12641"/>
                      <a:pt x="21540" y="13057"/>
                      <a:pt x="21447" y="13459"/>
                    </a:cubicBezTo>
                    <a:cubicBezTo>
                      <a:pt x="21340" y="13922"/>
                      <a:pt x="21113" y="14346"/>
                      <a:pt x="20789" y="14687"/>
                    </a:cubicBezTo>
                    <a:cubicBezTo>
                      <a:pt x="20517" y="14965"/>
                      <a:pt x="20190" y="15179"/>
                      <a:pt x="19830" y="15315"/>
                    </a:cubicBezTo>
                    <a:cubicBezTo>
                      <a:pt x="19488" y="15444"/>
                      <a:pt x="19125" y="15500"/>
                      <a:pt x="18762" y="15479"/>
                    </a:cubicBezTo>
                    <a:cubicBezTo>
                      <a:pt x="17599" y="15486"/>
                      <a:pt x="16436" y="15492"/>
                      <a:pt x="15273" y="15497"/>
                    </a:cubicBezTo>
                    <a:cubicBezTo>
                      <a:pt x="14408" y="15501"/>
                      <a:pt x="13543" y="15505"/>
                      <a:pt x="12678" y="15509"/>
                    </a:cubicBezTo>
                    <a:lnTo>
                      <a:pt x="10309" y="15578"/>
                    </a:lnTo>
                    <a:cubicBezTo>
                      <a:pt x="9676" y="15635"/>
                      <a:pt x="9082" y="15914"/>
                      <a:pt x="8626" y="16368"/>
                    </a:cubicBezTo>
                    <a:cubicBezTo>
                      <a:pt x="8265" y="16726"/>
                      <a:pt x="8012" y="17172"/>
                      <a:pt x="7841" y="17646"/>
                    </a:cubicBezTo>
                    <a:cubicBezTo>
                      <a:pt x="7712" y="18003"/>
                      <a:pt x="7629" y="18376"/>
                      <a:pt x="7570" y="18753"/>
                    </a:cubicBezTo>
                    <a:cubicBezTo>
                      <a:pt x="7509" y="19146"/>
                      <a:pt x="7473" y="19542"/>
                      <a:pt x="7462" y="19939"/>
                    </a:cubicBezTo>
                    <a:lnTo>
                      <a:pt x="7472" y="21578"/>
                    </a:lnTo>
                    <a:lnTo>
                      <a:pt x="4224" y="21588"/>
                    </a:lnTo>
                    <a:cubicBezTo>
                      <a:pt x="3667" y="21553"/>
                      <a:pt x="3122" y="21399"/>
                      <a:pt x="2625" y="21136"/>
                    </a:cubicBezTo>
                    <a:cubicBezTo>
                      <a:pt x="2142" y="20880"/>
                      <a:pt x="1714" y="20526"/>
                      <a:pt x="1367" y="20095"/>
                    </a:cubicBezTo>
                    <a:cubicBezTo>
                      <a:pt x="1054" y="19664"/>
                      <a:pt x="790" y="19197"/>
                      <a:pt x="580" y="18704"/>
                    </a:cubicBezTo>
                    <a:cubicBezTo>
                      <a:pt x="341" y="18141"/>
                      <a:pt x="175" y="17548"/>
                      <a:pt x="87" y="16941"/>
                    </a:cubicBezTo>
                    <a:cubicBezTo>
                      <a:pt x="19" y="16376"/>
                      <a:pt x="-9" y="15807"/>
                      <a:pt x="2" y="15238"/>
                    </a:cubicBezTo>
                    <a:cubicBezTo>
                      <a:pt x="13" y="14641"/>
                      <a:pt x="67" y="14045"/>
                      <a:pt x="164" y="13456"/>
                    </a:cubicBezTo>
                    <a:cubicBezTo>
                      <a:pt x="259" y="12860"/>
                      <a:pt x="433" y="12281"/>
                      <a:pt x="682" y="11735"/>
                    </a:cubicBezTo>
                    <a:cubicBezTo>
                      <a:pt x="938" y="11173"/>
                      <a:pt x="1270" y="10652"/>
                      <a:pt x="1669" y="10187"/>
                    </a:cubicBezTo>
                    <a:cubicBezTo>
                      <a:pt x="1957" y="9946"/>
                      <a:pt x="2279" y="9750"/>
                      <a:pt x="2623" y="9606"/>
                    </a:cubicBezTo>
                    <a:cubicBezTo>
                      <a:pt x="3038" y="9431"/>
                      <a:pt x="3480" y="9334"/>
                      <a:pt x="3929" y="9317"/>
                    </a:cubicBezTo>
                    <a:cubicBezTo>
                      <a:pt x="4908" y="9263"/>
                      <a:pt x="5888" y="9231"/>
                      <a:pt x="6868" y="9223"/>
                    </a:cubicBezTo>
                    <a:cubicBezTo>
                      <a:pt x="7823" y="9215"/>
                      <a:pt x="8778" y="9229"/>
                      <a:pt x="9733" y="9265"/>
                    </a:cubicBezTo>
                    <a:lnTo>
                      <a:pt x="15129" y="9215"/>
                    </a:lnTo>
                    <a:lnTo>
                      <a:pt x="15119" y="7108"/>
                    </a:lnTo>
                    <a:lnTo>
                      <a:pt x="8130" y="7120"/>
                    </a:lnTo>
                    <a:close/>
                  </a:path>
                </a:pathLst>
              </a:custGeom>
              <a:solidFill>
                <a:srgbClr val="FFFFFF"/>
              </a:solidFill>
              <a:ln w="6350" cap="flat">
                <a:solidFill>
                  <a:srgbClr val="424242"/>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39" name="Google Shape;819;p28">
                <a:extLst>
                  <a:ext uri="{FF2B5EF4-FFF2-40B4-BE49-F238E27FC236}">
                    <a16:creationId xmlns:a16="http://schemas.microsoft.com/office/drawing/2014/main" id="{500E7A73-17BC-39DA-EE40-5C32F07F8BEF}"/>
                  </a:ext>
                </a:extLst>
              </p:cNvPr>
              <p:cNvSpPr/>
              <p:nvPr/>
            </p:nvSpPr>
            <p:spPr>
              <a:xfrm>
                <a:off x="956547" y="399845"/>
                <a:ext cx="153250" cy="148587"/>
              </a:xfrm>
              <a:prstGeom prst="ellipse">
                <a:avLst/>
              </a:prstGeom>
              <a:solidFill>
                <a:srgbClr val="3F4756"/>
              </a:solidFill>
              <a:ln w="12700" cap="flat">
                <a:noFill/>
                <a:miter lim="400000"/>
              </a:ln>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40" name="Google Shape;820;p28">
                <a:extLst>
                  <a:ext uri="{FF2B5EF4-FFF2-40B4-BE49-F238E27FC236}">
                    <a16:creationId xmlns:a16="http://schemas.microsoft.com/office/drawing/2014/main" id="{994A7918-C0CB-563E-DE00-E314607585A9}"/>
                  </a:ext>
                </a:extLst>
              </p:cNvPr>
              <p:cNvSpPr/>
              <p:nvPr/>
            </p:nvSpPr>
            <p:spPr>
              <a:xfrm>
                <a:off x="1276508" y="1798868"/>
                <a:ext cx="153250" cy="148587"/>
              </a:xfrm>
              <a:prstGeom prst="ellipse">
                <a:avLst/>
              </a:prstGeom>
              <a:solidFill>
                <a:srgbClr val="3F4756"/>
              </a:solidFill>
              <a:ln w="12700" cap="flat">
                <a:noFill/>
                <a:miter lim="400000"/>
              </a:ln>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grpSp>
        <p:grpSp>
          <p:nvGrpSpPr>
            <p:cNvPr id="41" name="Group">
              <a:extLst>
                <a:ext uri="{FF2B5EF4-FFF2-40B4-BE49-F238E27FC236}">
                  <a16:creationId xmlns:a16="http://schemas.microsoft.com/office/drawing/2014/main" id="{FA858AED-57CF-37B3-7E18-24E5B315451E}"/>
                </a:ext>
              </a:extLst>
            </p:cNvPr>
            <p:cNvGrpSpPr>
              <a:grpSpLocks noChangeAspect="1"/>
            </p:cNvGrpSpPr>
            <p:nvPr/>
          </p:nvGrpSpPr>
          <p:grpSpPr>
            <a:xfrm>
              <a:off x="4011052" y="5669807"/>
              <a:ext cx="1049176" cy="1193299"/>
              <a:chOff x="0" y="43350"/>
              <a:chExt cx="2863718" cy="3257098"/>
            </a:xfrm>
          </p:grpSpPr>
          <p:sp>
            <p:nvSpPr>
              <p:cNvPr id="42" name="Google Shape;797;p28">
                <a:extLst>
                  <a:ext uri="{FF2B5EF4-FFF2-40B4-BE49-F238E27FC236}">
                    <a16:creationId xmlns:a16="http://schemas.microsoft.com/office/drawing/2014/main" id="{0C493209-522F-B6EA-B06E-E1AF1E79BF6E}"/>
                  </a:ext>
                </a:extLst>
              </p:cNvPr>
              <p:cNvSpPr/>
              <p:nvPr/>
            </p:nvSpPr>
            <p:spPr>
              <a:xfrm>
                <a:off x="0" y="345914"/>
                <a:ext cx="2863718" cy="1898691"/>
              </a:xfrm>
              <a:prstGeom prst="ellipse">
                <a:avLst/>
              </a:prstGeom>
              <a:solidFill>
                <a:srgbClr val="8AAAE3"/>
              </a:solidFill>
              <a:ln w="6350" cap="flat">
                <a:solidFill>
                  <a:srgbClr val="424242"/>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43" name="Google Shape;798;p28">
                <a:extLst>
                  <a:ext uri="{FF2B5EF4-FFF2-40B4-BE49-F238E27FC236}">
                    <a16:creationId xmlns:a16="http://schemas.microsoft.com/office/drawing/2014/main" id="{C5E6B4D0-FA96-D6F1-B921-4BCCF1F867D4}"/>
                  </a:ext>
                </a:extLst>
              </p:cNvPr>
              <p:cNvSpPr/>
              <p:nvPr/>
            </p:nvSpPr>
            <p:spPr>
              <a:xfrm>
                <a:off x="557428" y="696875"/>
                <a:ext cx="2162970" cy="1312274"/>
              </a:xfrm>
              <a:prstGeom prst="ellipse">
                <a:avLst/>
              </a:prstGeom>
              <a:solidFill>
                <a:srgbClr val="FFFFFF"/>
              </a:solidFill>
              <a:ln w="6350" cap="flat">
                <a:solidFill>
                  <a:srgbClr val="424242"/>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44" name="Google Shape;799;p28">
                <a:extLst>
                  <a:ext uri="{FF2B5EF4-FFF2-40B4-BE49-F238E27FC236}">
                    <a16:creationId xmlns:a16="http://schemas.microsoft.com/office/drawing/2014/main" id="{79AAAD2C-899A-0AD1-DDBA-DEABF1D8E9D4}"/>
                  </a:ext>
                </a:extLst>
              </p:cNvPr>
              <p:cNvSpPr txBox="1"/>
              <p:nvPr/>
            </p:nvSpPr>
            <p:spPr>
              <a:xfrm>
                <a:off x="1083057" y="43350"/>
                <a:ext cx="1664970" cy="3257098"/>
              </a:xfrm>
              <a:prstGeom prst="rect">
                <a:avLst/>
              </a:prstGeom>
              <a:noFill/>
              <a:ln w="12700" cap="flat">
                <a:noFill/>
                <a:miter lim="400000"/>
              </a:ln>
              <a:effectLst>
                <a:outerShdw blurRad="101600" dist="50800" dir="5400000" rotWithShape="0">
                  <a:srgbClr val="000000">
                    <a:alpha val="2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914400">
                  <a:defRPr sz="16000" b="0">
                    <a:solidFill>
                      <a:srgbClr val="3F4756"/>
                    </a:solidFill>
                    <a:latin typeface="Arial Black"/>
                    <a:ea typeface="Arial Black"/>
                    <a:cs typeface="Arial Black"/>
                    <a:sym typeface="Arial Black"/>
                  </a:defRPr>
                </a:lvl1pPr>
              </a:lstStyle>
              <a:p>
                <a:r>
                  <a:rPr sz="5800" dirty="0"/>
                  <a:t>R</a:t>
                </a:r>
              </a:p>
            </p:txBody>
          </p:sp>
        </p:grpSp>
        <p:grpSp>
          <p:nvGrpSpPr>
            <p:cNvPr id="45" name="Group">
              <a:extLst>
                <a:ext uri="{FF2B5EF4-FFF2-40B4-BE49-F238E27FC236}">
                  <a16:creationId xmlns:a16="http://schemas.microsoft.com/office/drawing/2014/main" id="{5739DB8E-2562-C2F8-DE73-A18C090A1D89}"/>
                </a:ext>
              </a:extLst>
            </p:cNvPr>
            <p:cNvGrpSpPr>
              <a:grpSpLocks noChangeAspect="1"/>
            </p:cNvGrpSpPr>
            <p:nvPr/>
          </p:nvGrpSpPr>
          <p:grpSpPr>
            <a:xfrm>
              <a:off x="2212419" y="5765669"/>
              <a:ext cx="793377" cy="792000"/>
              <a:chOff x="0" y="0"/>
              <a:chExt cx="2334690" cy="2330637"/>
            </a:xfrm>
          </p:grpSpPr>
          <p:sp>
            <p:nvSpPr>
              <p:cNvPr id="46" name="Google Shape;805;p28">
                <a:extLst>
                  <a:ext uri="{FF2B5EF4-FFF2-40B4-BE49-F238E27FC236}">
                    <a16:creationId xmlns:a16="http://schemas.microsoft.com/office/drawing/2014/main" id="{1BA8134F-3682-33F0-089D-9A76627177F0}"/>
                  </a:ext>
                </a:extLst>
              </p:cNvPr>
              <p:cNvSpPr/>
              <p:nvPr/>
            </p:nvSpPr>
            <p:spPr>
              <a:xfrm rot="16200000">
                <a:off x="2026" y="-2027"/>
                <a:ext cx="2330639" cy="2334692"/>
              </a:xfrm>
              <a:prstGeom prst="ellipse">
                <a:avLst/>
              </a:prstGeom>
              <a:solidFill>
                <a:srgbClr val="436C6E"/>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t">
                <a:noAutofit/>
              </a:bodyPr>
              <a:lstStyle/>
              <a:p>
                <a:pPr algn="l" defTabSz="914400">
                  <a:defRPr sz="1400" b="0">
                    <a:solidFill>
                      <a:srgbClr val="737572"/>
                    </a:solidFill>
                    <a:latin typeface="Arial"/>
                    <a:ea typeface="Arial"/>
                    <a:cs typeface="Arial"/>
                    <a:sym typeface="Arial"/>
                  </a:defRPr>
                </a:pPr>
                <a:endParaRPr/>
              </a:p>
            </p:txBody>
          </p:sp>
          <p:sp>
            <p:nvSpPr>
              <p:cNvPr id="47" name="Shape">
                <a:extLst>
                  <a:ext uri="{FF2B5EF4-FFF2-40B4-BE49-F238E27FC236}">
                    <a16:creationId xmlns:a16="http://schemas.microsoft.com/office/drawing/2014/main" id="{BC1C7D48-49F9-5800-4B6A-0A6140DCBE29}"/>
                  </a:ext>
                </a:extLst>
              </p:cNvPr>
              <p:cNvSpPr/>
              <p:nvPr/>
            </p:nvSpPr>
            <p:spPr>
              <a:xfrm>
                <a:off x="309226" y="550737"/>
                <a:ext cx="1620310" cy="1767424"/>
              </a:xfrm>
              <a:custGeom>
                <a:avLst/>
                <a:gdLst/>
                <a:ahLst/>
                <a:cxnLst>
                  <a:cxn ang="0">
                    <a:pos x="wd2" y="hd2"/>
                  </a:cxn>
                  <a:cxn ang="5400000">
                    <a:pos x="wd2" y="hd2"/>
                  </a:cxn>
                  <a:cxn ang="10800000">
                    <a:pos x="wd2" y="hd2"/>
                  </a:cxn>
                  <a:cxn ang="16200000">
                    <a:pos x="wd2" y="hd2"/>
                  </a:cxn>
                </a:cxnLst>
                <a:rect l="0" t="0" r="r" b="b"/>
                <a:pathLst>
                  <a:path w="21567" h="21576" extrusionOk="0">
                    <a:moveTo>
                      <a:pt x="7730" y="1516"/>
                    </a:moveTo>
                    <a:cubicBezTo>
                      <a:pt x="8389" y="1306"/>
                      <a:pt x="9069" y="1158"/>
                      <a:pt x="9761" y="1075"/>
                    </a:cubicBezTo>
                    <a:cubicBezTo>
                      <a:pt x="10441" y="993"/>
                      <a:pt x="11128" y="975"/>
                      <a:pt x="11811" y="1019"/>
                    </a:cubicBezTo>
                    <a:cubicBezTo>
                      <a:pt x="12475" y="996"/>
                      <a:pt x="13141" y="1031"/>
                      <a:pt x="13797" y="1124"/>
                    </a:cubicBezTo>
                    <a:cubicBezTo>
                      <a:pt x="14379" y="1206"/>
                      <a:pt x="14953" y="1334"/>
                      <a:pt x="15511" y="1504"/>
                    </a:cubicBezTo>
                    <a:cubicBezTo>
                      <a:pt x="15841" y="1283"/>
                      <a:pt x="16188" y="1084"/>
                      <a:pt x="16549" y="908"/>
                    </a:cubicBezTo>
                    <a:cubicBezTo>
                      <a:pt x="17222" y="579"/>
                      <a:pt x="17939" y="333"/>
                      <a:pt x="18682" y="173"/>
                    </a:cubicBezTo>
                    <a:cubicBezTo>
                      <a:pt x="19044" y="94"/>
                      <a:pt x="19411" y="37"/>
                      <a:pt x="19780" y="0"/>
                    </a:cubicBezTo>
                    <a:cubicBezTo>
                      <a:pt x="20027" y="464"/>
                      <a:pt x="20189" y="962"/>
                      <a:pt x="20259" y="1473"/>
                    </a:cubicBezTo>
                    <a:cubicBezTo>
                      <a:pt x="20366" y="2242"/>
                      <a:pt x="20265" y="3022"/>
                      <a:pt x="19965" y="3747"/>
                    </a:cubicBezTo>
                    <a:cubicBezTo>
                      <a:pt x="20305" y="4027"/>
                      <a:pt x="20594" y="4355"/>
                      <a:pt x="20819" y="4719"/>
                    </a:cubicBezTo>
                    <a:cubicBezTo>
                      <a:pt x="21220" y="5366"/>
                      <a:pt x="21408" y="6098"/>
                      <a:pt x="21500" y="6835"/>
                    </a:cubicBezTo>
                    <a:cubicBezTo>
                      <a:pt x="21600" y="7629"/>
                      <a:pt x="21591" y="8432"/>
                      <a:pt x="21447" y="9220"/>
                    </a:cubicBezTo>
                    <a:cubicBezTo>
                      <a:pt x="21293" y="10059"/>
                      <a:pt x="20985" y="10875"/>
                      <a:pt x="20442" y="11568"/>
                    </a:cubicBezTo>
                    <a:cubicBezTo>
                      <a:pt x="19850" y="12323"/>
                      <a:pt x="19018" y="12884"/>
                      <a:pt x="18104" y="13291"/>
                    </a:cubicBezTo>
                    <a:cubicBezTo>
                      <a:pt x="17009" y="13778"/>
                      <a:pt x="15812" y="14042"/>
                      <a:pt x="14594" y="14066"/>
                    </a:cubicBezTo>
                    <a:cubicBezTo>
                      <a:pt x="14768" y="14261"/>
                      <a:pt x="14919" y="14473"/>
                      <a:pt x="15047" y="14696"/>
                    </a:cubicBezTo>
                    <a:cubicBezTo>
                      <a:pt x="15397" y="15311"/>
                      <a:pt x="15557" y="16002"/>
                      <a:pt x="15507" y="16694"/>
                    </a:cubicBezTo>
                    <a:lnTo>
                      <a:pt x="15459" y="20073"/>
                    </a:lnTo>
                    <a:cubicBezTo>
                      <a:pt x="15458" y="20199"/>
                      <a:pt x="15472" y="20325"/>
                      <a:pt x="15500" y="20448"/>
                    </a:cubicBezTo>
                    <a:cubicBezTo>
                      <a:pt x="15541" y="20624"/>
                      <a:pt x="15612" y="20794"/>
                      <a:pt x="15710" y="20950"/>
                    </a:cubicBezTo>
                    <a:cubicBezTo>
                      <a:pt x="14379" y="21337"/>
                      <a:pt x="12993" y="21547"/>
                      <a:pt x="11596" y="21573"/>
                    </a:cubicBezTo>
                    <a:cubicBezTo>
                      <a:pt x="10158" y="21600"/>
                      <a:pt x="8725" y="21432"/>
                      <a:pt x="7341" y="21075"/>
                    </a:cubicBezTo>
                    <a:cubicBezTo>
                      <a:pt x="7463" y="20890"/>
                      <a:pt x="7561" y="20692"/>
                      <a:pt x="7633" y="20486"/>
                    </a:cubicBezTo>
                    <a:cubicBezTo>
                      <a:pt x="7673" y="20372"/>
                      <a:pt x="7704" y="20256"/>
                      <a:pt x="7727" y="20138"/>
                    </a:cubicBezTo>
                    <a:cubicBezTo>
                      <a:pt x="7747" y="19764"/>
                      <a:pt x="7756" y="19389"/>
                      <a:pt x="7754" y="19014"/>
                    </a:cubicBezTo>
                    <a:cubicBezTo>
                      <a:pt x="7752" y="18624"/>
                      <a:pt x="7738" y="18235"/>
                      <a:pt x="7713" y="17845"/>
                    </a:cubicBezTo>
                    <a:cubicBezTo>
                      <a:pt x="7370" y="17929"/>
                      <a:pt x="7020" y="17983"/>
                      <a:pt x="6667" y="18006"/>
                    </a:cubicBezTo>
                    <a:cubicBezTo>
                      <a:pt x="6011" y="18050"/>
                      <a:pt x="5354" y="17991"/>
                      <a:pt x="4715" y="17852"/>
                    </a:cubicBezTo>
                    <a:cubicBezTo>
                      <a:pt x="4166" y="17733"/>
                      <a:pt x="3625" y="17552"/>
                      <a:pt x="3204" y="17208"/>
                    </a:cubicBezTo>
                    <a:cubicBezTo>
                      <a:pt x="2825" y="16898"/>
                      <a:pt x="2579" y="16484"/>
                      <a:pt x="2375" y="16059"/>
                    </a:cubicBezTo>
                    <a:cubicBezTo>
                      <a:pt x="2166" y="15622"/>
                      <a:pt x="1989" y="15160"/>
                      <a:pt x="1617" y="14823"/>
                    </a:cubicBezTo>
                    <a:cubicBezTo>
                      <a:pt x="1311" y="14547"/>
                      <a:pt x="906" y="14390"/>
                      <a:pt x="561" y="14158"/>
                    </a:cubicBezTo>
                    <a:cubicBezTo>
                      <a:pt x="348" y="14014"/>
                      <a:pt x="159" y="13843"/>
                      <a:pt x="0" y="13649"/>
                    </a:cubicBezTo>
                    <a:cubicBezTo>
                      <a:pt x="309" y="13427"/>
                      <a:pt x="698" y="13319"/>
                      <a:pt x="1090" y="13344"/>
                    </a:cubicBezTo>
                    <a:cubicBezTo>
                      <a:pt x="1416" y="13366"/>
                      <a:pt x="1723" y="13478"/>
                      <a:pt x="2002" y="13632"/>
                    </a:cubicBezTo>
                    <a:cubicBezTo>
                      <a:pt x="2597" y="13959"/>
                      <a:pt x="3046" y="14455"/>
                      <a:pt x="3467" y="14959"/>
                    </a:cubicBezTo>
                    <a:cubicBezTo>
                      <a:pt x="3803" y="15361"/>
                      <a:pt x="4138" y="15782"/>
                      <a:pt x="4629" y="16019"/>
                    </a:cubicBezTo>
                    <a:cubicBezTo>
                      <a:pt x="5114" y="16253"/>
                      <a:pt x="5678" y="16274"/>
                      <a:pt x="6224" y="16225"/>
                    </a:cubicBezTo>
                    <a:cubicBezTo>
                      <a:pt x="6758" y="16178"/>
                      <a:pt x="7282" y="16067"/>
                      <a:pt x="7784" y="15896"/>
                    </a:cubicBezTo>
                    <a:cubicBezTo>
                      <a:pt x="7795" y="15735"/>
                      <a:pt x="7823" y="15577"/>
                      <a:pt x="7866" y="15421"/>
                    </a:cubicBezTo>
                    <a:cubicBezTo>
                      <a:pt x="8013" y="14894"/>
                      <a:pt x="8335" y="14420"/>
                      <a:pt x="8789" y="14067"/>
                    </a:cubicBezTo>
                    <a:cubicBezTo>
                      <a:pt x="8430" y="14048"/>
                      <a:pt x="8074" y="14011"/>
                      <a:pt x="7720" y="13955"/>
                    </a:cubicBezTo>
                    <a:cubicBezTo>
                      <a:pt x="6922" y="13829"/>
                      <a:pt x="6144" y="13611"/>
                      <a:pt x="5407" y="13305"/>
                    </a:cubicBezTo>
                    <a:cubicBezTo>
                      <a:pt x="4674" y="13001"/>
                      <a:pt x="3985" y="12613"/>
                      <a:pt x="3401" y="12107"/>
                    </a:cubicBezTo>
                    <a:cubicBezTo>
                      <a:pt x="2898" y="11672"/>
                      <a:pt x="2482" y="11157"/>
                      <a:pt x="2196" y="10580"/>
                    </a:cubicBezTo>
                    <a:cubicBezTo>
                      <a:pt x="1853" y="9887"/>
                      <a:pt x="1709" y="9130"/>
                      <a:pt x="1642" y="8372"/>
                    </a:cubicBezTo>
                    <a:cubicBezTo>
                      <a:pt x="1571" y="7574"/>
                      <a:pt x="1584" y="6766"/>
                      <a:pt x="1794" y="5988"/>
                    </a:cubicBezTo>
                    <a:cubicBezTo>
                      <a:pt x="1972" y="5326"/>
                      <a:pt x="2290" y="4699"/>
                      <a:pt x="2772" y="4179"/>
                    </a:cubicBezTo>
                    <a:cubicBezTo>
                      <a:pt x="2941" y="3997"/>
                      <a:pt x="3129" y="3830"/>
                      <a:pt x="3333" y="3680"/>
                    </a:cubicBezTo>
                    <a:cubicBezTo>
                      <a:pt x="3190" y="3507"/>
                      <a:pt x="3080" y="3314"/>
                      <a:pt x="3008" y="3108"/>
                    </a:cubicBezTo>
                    <a:cubicBezTo>
                      <a:pt x="2882" y="2752"/>
                      <a:pt x="2871" y="2374"/>
                      <a:pt x="2907" y="2002"/>
                    </a:cubicBezTo>
                    <a:cubicBezTo>
                      <a:pt x="2948" y="1584"/>
                      <a:pt x="3047" y="1173"/>
                      <a:pt x="3154" y="765"/>
                    </a:cubicBezTo>
                    <a:cubicBezTo>
                      <a:pt x="3216" y="531"/>
                      <a:pt x="3280" y="297"/>
                      <a:pt x="3347" y="63"/>
                    </a:cubicBezTo>
                    <a:cubicBezTo>
                      <a:pt x="3752" y="36"/>
                      <a:pt x="4159" y="55"/>
                      <a:pt x="4558" y="121"/>
                    </a:cubicBezTo>
                    <a:cubicBezTo>
                      <a:pt x="4978" y="190"/>
                      <a:pt x="5385" y="310"/>
                      <a:pt x="5770" y="477"/>
                    </a:cubicBezTo>
                    <a:cubicBezTo>
                      <a:pt x="6128" y="616"/>
                      <a:pt x="6476" y="776"/>
                      <a:pt x="6811" y="955"/>
                    </a:cubicBezTo>
                    <a:cubicBezTo>
                      <a:pt x="7130" y="1125"/>
                      <a:pt x="7436" y="1313"/>
                      <a:pt x="7730" y="1516"/>
                    </a:cubicBezTo>
                    <a:close/>
                  </a:path>
                </a:pathLst>
              </a:custGeom>
              <a:solidFill>
                <a:srgbClr val="FFFFFF"/>
              </a:solidFill>
              <a:ln w="12700" cap="flat">
                <a:solidFill>
                  <a:srgbClr val="3F4756"/>
                </a:solidFill>
                <a:prstDash val="solid"/>
                <a:miter lim="400000"/>
              </a:ln>
              <a:effectLst>
                <a:outerShdw blurRad="101600" dist="50800" dir="5400000" rotWithShape="0">
                  <a:srgbClr val="000000">
                    <a:alpha val="20000"/>
                  </a:srgbClr>
                </a:outerShdw>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48" name="Shape">
                <a:extLst>
                  <a:ext uri="{FF2B5EF4-FFF2-40B4-BE49-F238E27FC236}">
                    <a16:creationId xmlns:a16="http://schemas.microsoft.com/office/drawing/2014/main" id="{BFCDCA02-3EC5-41E7-E42B-4B14D73B87FC}"/>
                  </a:ext>
                </a:extLst>
              </p:cNvPr>
              <p:cNvSpPr/>
              <p:nvPr/>
            </p:nvSpPr>
            <p:spPr>
              <a:xfrm rot="1740000">
                <a:off x="425331" y="1682568"/>
                <a:ext cx="45691" cy="21604"/>
              </a:xfrm>
              <a:custGeom>
                <a:avLst/>
                <a:gdLst/>
                <a:ahLst/>
                <a:cxnLst>
                  <a:cxn ang="0">
                    <a:pos x="wd2" y="hd2"/>
                  </a:cxn>
                  <a:cxn ang="5400000">
                    <a:pos x="wd2" y="hd2"/>
                  </a:cxn>
                  <a:cxn ang="10800000">
                    <a:pos x="wd2" y="hd2"/>
                  </a:cxn>
                  <a:cxn ang="16200000">
                    <a:pos x="wd2" y="hd2"/>
                  </a:cxn>
                </a:cxnLst>
                <a:rect l="0" t="0" r="r" b="b"/>
                <a:pathLst>
                  <a:path w="19673" h="19651" extrusionOk="0">
                    <a:moveTo>
                      <a:pt x="16799" y="2844"/>
                    </a:moveTo>
                    <a:cubicBezTo>
                      <a:pt x="20636" y="6663"/>
                      <a:pt x="20629" y="12884"/>
                      <a:pt x="16784" y="16740"/>
                    </a:cubicBezTo>
                    <a:cubicBezTo>
                      <a:pt x="12938" y="20596"/>
                      <a:pt x="6710" y="20626"/>
                      <a:pt x="2873" y="16808"/>
                    </a:cubicBezTo>
                    <a:cubicBezTo>
                      <a:pt x="-964" y="12989"/>
                      <a:pt x="-957" y="6768"/>
                      <a:pt x="2888" y="2912"/>
                    </a:cubicBezTo>
                    <a:cubicBezTo>
                      <a:pt x="6734" y="-944"/>
                      <a:pt x="12962" y="-974"/>
                      <a:pt x="16799" y="2844"/>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49" name="Shape">
                <a:extLst>
                  <a:ext uri="{FF2B5EF4-FFF2-40B4-BE49-F238E27FC236}">
                    <a16:creationId xmlns:a16="http://schemas.microsoft.com/office/drawing/2014/main" id="{4711D71F-117A-5827-DE04-FFBD9F128742}"/>
                  </a:ext>
                </a:extLst>
              </p:cNvPr>
              <p:cNvSpPr/>
              <p:nvPr/>
            </p:nvSpPr>
            <p:spPr>
              <a:xfrm rot="2400000">
                <a:off x="471451" y="1720314"/>
                <a:ext cx="45646" cy="21625"/>
              </a:xfrm>
              <a:custGeom>
                <a:avLst/>
                <a:gdLst/>
                <a:ahLst/>
                <a:cxnLst>
                  <a:cxn ang="0">
                    <a:pos x="wd2" y="hd2"/>
                  </a:cxn>
                  <a:cxn ang="5400000">
                    <a:pos x="wd2" y="hd2"/>
                  </a:cxn>
                  <a:cxn ang="10800000">
                    <a:pos x="wd2" y="hd2"/>
                  </a:cxn>
                  <a:cxn ang="16200000">
                    <a:pos x="wd2" y="hd2"/>
                  </a:cxn>
                </a:cxnLst>
                <a:rect l="0" t="0" r="r" b="b"/>
                <a:pathLst>
                  <a:path w="19672" h="19647" extrusionOk="0">
                    <a:moveTo>
                      <a:pt x="16800" y="2838"/>
                    </a:moveTo>
                    <a:cubicBezTo>
                      <a:pt x="20636" y="6652"/>
                      <a:pt x="20628" y="12872"/>
                      <a:pt x="16782" y="16730"/>
                    </a:cubicBezTo>
                    <a:cubicBezTo>
                      <a:pt x="12936" y="20588"/>
                      <a:pt x="6708" y="20623"/>
                      <a:pt x="2872" y="16808"/>
                    </a:cubicBezTo>
                    <a:cubicBezTo>
                      <a:pt x="-964" y="12994"/>
                      <a:pt x="-956" y="6774"/>
                      <a:pt x="2890" y="2916"/>
                    </a:cubicBezTo>
                    <a:cubicBezTo>
                      <a:pt x="6736" y="-942"/>
                      <a:pt x="12964" y="-977"/>
                      <a:pt x="16800" y="2838"/>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27" name="Shape">
                <a:extLst>
                  <a:ext uri="{FF2B5EF4-FFF2-40B4-BE49-F238E27FC236}">
                    <a16:creationId xmlns:a16="http://schemas.microsoft.com/office/drawing/2014/main" id="{B35AA7AC-4453-9151-F2B5-02B6F70E734A}"/>
                  </a:ext>
                </a:extLst>
              </p:cNvPr>
              <p:cNvSpPr/>
              <p:nvPr/>
            </p:nvSpPr>
            <p:spPr>
              <a:xfrm rot="2100000">
                <a:off x="517538" y="1782348"/>
                <a:ext cx="45668" cy="21615"/>
              </a:xfrm>
              <a:custGeom>
                <a:avLst/>
                <a:gdLst/>
                <a:ahLst/>
                <a:cxnLst>
                  <a:cxn ang="0">
                    <a:pos x="wd2" y="hd2"/>
                  </a:cxn>
                  <a:cxn ang="5400000">
                    <a:pos x="wd2" y="hd2"/>
                  </a:cxn>
                  <a:cxn ang="10800000">
                    <a:pos x="wd2" y="hd2"/>
                  </a:cxn>
                  <a:cxn ang="16200000">
                    <a:pos x="wd2" y="hd2"/>
                  </a:cxn>
                </a:cxnLst>
                <a:rect l="0" t="0" r="r" b="b"/>
                <a:pathLst>
                  <a:path w="19672" h="19648" extrusionOk="0">
                    <a:moveTo>
                      <a:pt x="16799" y="2840"/>
                    </a:moveTo>
                    <a:cubicBezTo>
                      <a:pt x="20636" y="6656"/>
                      <a:pt x="20628" y="12876"/>
                      <a:pt x="16783" y="16733"/>
                    </a:cubicBezTo>
                    <a:cubicBezTo>
                      <a:pt x="12937" y="20590"/>
                      <a:pt x="6709" y="20624"/>
                      <a:pt x="2873" y="16808"/>
                    </a:cubicBezTo>
                    <a:cubicBezTo>
                      <a:pt x="-964" y="12992"/>
                      <a:pt x="-956" y="6772"/>
                      <a:pt x="2889" y="2915"/>
                    </a:cubicBezTo>
                    <a:cubicBezTo>
                      <a:pt x="6735" y="-942"/>
                      <a:pt x="12963" y="-976"/>
                      <a:pt x="16799" y="2840"/>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28" name="Shape">
                <a:extLst>
                  <a:ext uri="{FF2B5EF4-FFF2-40B4-BE49-F238E27FC236}">
                    <a16:creationId xmlns:a16="http://schemas.microsoft.com/office/drawing/2014/main" id="{D2286477-4584-B25A-2D79-C05F7863BE97}"/>
                  </a:ext>
                </a:extLst>
              </p:cNvPr>
              <p:cNvSpPr/>
              <p:nvPr/>
            </p:nvSpPr>
            <p:spPr>
              <a:xfrm rot="2280000">
                <a:off x="571778" y="1844374"/>
                <a:ext cx="45655" cy="21621"/>
              </a:xfrm>
              <a:custGeom>
                <a:avLst/>
                <a:gdLst/>
                <a:ahLst/>
                <a:cxnLst>
                  <a:cxn ang="0">
                    <a:pos x="wd2" y="hd2"/>
                  </a:cxn>
                  <a:cxn ang="5400000">
                    <a:pos x="wd2" y="hd2"/>
                  </a:cxn>
                  <a:cxn ang="10800000">
                    <a:pos x="wd2" y="hd2"/>
                  </a:cxn>
                  <a:cxn ang="16200000">
                    <a:pos x="wd2" y="hd2"/>
                  </a:cxn>
                </a:cxnLst>
                <a:rect l="0" t="0" r="r" b="b"/>
                <a:pathLst>
                  <a:path w="19672" h="19647" extrusionOk="0">
                    <a:moveTo>
                      <a:pt x="16800" y="2839"/>
                    </a:moveTo>
                    <a:cubicBezTo>
                      <a:pt x="20636" y="6654"/>
                      <a:pt x="20628" y="12874"/>
                      <a:pt x="16782" y="16732"/>
                    </a:cubicBezTo>
                    <a:cubicBezTo>
                      <a:pt x="12936" y="20589"/>
                      <a:pt x="6709" y="20624"/>
                      <a:pt x="2872" y="16809"/>
                    </a:cubicBezTo>
                    <a:cubicBezTo>
                      <a:pt x="-964" y="12994"/>
                      <a:pt x="-956" y="6774"/>
                      <a:pt x="2890" y="2916"/>
                    </a:cubicBezTo>
                    <a:cubicBezTo>
                      <a:pt x="6736" y="-941"/>
                      <a:pt x="12963" y="-976"/>
                      <a:pt x="16800" y="2839"/>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29" name="Shape">
                <a:extLst>
                  <a:ext uri="{FF2B5EF4-FFF2-40B4-BE49-F238E27FC236}">
                    <a16:creationId xmlns:a16="http://schemas.microsoft.com/office/drawing/2014/main" id="{3E920B8E-ABD3-9B24-D6D5-082C89CC189E}"/>
                  </a:ext>
                </a:extLst>
              </p:cNvPr>
              <p:cNvSpPr/>
              <p:nvPr/>
            </p:nvSpPr>
            <p:spPr>
              <a:xfrm rot="1320000">
                <a:off x="650675" y="1886465"/>
                <a:ext cx="56553" cy="32389"/>
              </a:xfrm>
              <a:custGeom>
                <a:avLst/>
                <a:gdLst/>
                <a:ahLst/>
                <a:cxnLst>
                  <a:cxn ang="0">
                    <a:pos x="wd2" y="hd2"/>
                  </a:cxn>
                  <a:cxn ang="5400000">
                    <a:pos x="wd2" y="hd2"/>
                  </a:cxn>
                  <a:cxn ang="10800000">
                    <a:pos x="wd2" y="hd2"/>
                  </a:cxn>
                  <a:cxn ang="16200000">
                    <a:pos x="wd2" y="hd2"/>
                  </a:cxn>
                </a:cxnLst>
                <a:rect l="0" t="0" r="r" b="b"/>
                <a:pathLst>
                  <a:path w="19673" h="19660" extrusionOk="0">
                    <a:moveTo>
                      <a:pt x="16799" y="2856"/>
                    </a:moveTo>
                    <a:cubicBezTo>
                      <a:pt x="20636" y="6682"/>
                      <a:pt x="20629" y="12906"/>
                      <a:pt x="16784" y="16758"/>
                    </a:cubicBezTo>
                    <a:cubicBezTo>
                      <a:pt x="12938" y="20609"/>
                      <a:pt x="6710" y="20630"/>
                      <a:pt x="2873" y="16804"/>
                    </a:cubicBezTo>
                    <a:cubicBezTo>
                      <a:pt x="-964" y="12978"/>
                      <a:pt x="-957" y="6754"/>
                      <a:pt x="2888" y="2902"/>
                    </a:cubicBezTo>
                    <a:cubicBezTo>
                      <a:pt x="6734" y="-949"/>
                      <a:pt x="12962" y="-970"/>
                      <a:pt x="16799" y="2856"/>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30" name="Shape">
                <a:extLst>
                  <a:ext uri="{FF2B5EF4-FFF2-40B4-BE49-F238E27FC236}">
                    <a16:creationId xmlns:a16="http://schemas.microsoft.com/office/drawing/2014/main" id="{E14C6809-E7E6-F312-383B-27D762BB2836}"/>
                  </a:ext>
                </a:extLst>
              </p:cNvPr>
              <p:cNvSpPr/>
              <p:nvPr/>
            </p:nvSpPr>
            <p:spPr>
              <a:xfrm rot="240000">
                <a:off x="747393" y="1896171"/>
                <a:ext cx="56594" cy="32365"/>
              </a:xfrm>
              <a:custGeom>
                <a:avLst/>
                <a:gdLst/>
                <a:ahLst/>
                <a:cxnLst>
                  <a:cxn ang="0">
                    <a:pos x="wd2" y="hd2"/>
                  </a:cxn>
                  <a:cxn ang="5400000">
                    <a:pos x="wd2" y="hd2"/>
                  </a:cxn>
                  <a:cxn ang="10800000">
                    <a:pos x="wd2" y="hd2"/>
                  </a:cxn>
                  <a:cxn ang="16200000">
                    <a:pos x="wd2" y="hd2"/>
                  </a:cxn>
                </a:cxnLst>
                <a:rect l="0" t="0" r="r" b="b"/>
                <a:pathLst>
                  <a:path w="19678" h="19675" extrusionOk="0">
                    <a:moveTo>
                      <a:pt x="16798" y="2876"/>
                    </a:moveTo>
                    <a:cubicBezTo>
                      <a:pt x="20639" y="6715"/>
                      <a:pt x="20638" y="12944"/>
                      <a:pt x="16795" y="16789"/>
                    </a:cubicBezTo>
                    <a:cubicBezTo>
                      <a:pt x="12951" y="20633"/>
                      <a:pt x="6722" y="20637"/>
                      <a:pt x="2880" y="16798"/>
                    </a:cubicBezTo>
                    <a:cubicBezTo>
                      <a:pt x="-961" y="12959"/>
                      <a:pt x="-960" y="6730"/>
                      <a:pt x="2883" y="2885"/>
                    </a:cubicBezTo>
                    <a:cubicBezTo>
                      <a:pt x="6727" y="-959"/>
                      <a:pt x="12956" y="-963"/>
                      <a:pt x="16798" y="2876"/>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31" name="Shape">
                <a:extLst>
                  <a:ext uri="{FF2B5EF4-FFF2-40B4-BE49-F238E27FC236}">
                    <a16:creationId xmlns:a16="http://schemas.microsoft.com/office/drawing/2014/main" id="{9E55E550-2D0D-762E-3F6E-0FA93F51B324}"/>
                  </a:ext>
                </a:extLst>
              </p:cNvPr>
              <p:cNvSpPr/>
              <p:nvPr/>
            </p:nvSpPr>
            <p:spPr>
              <a:xfrm rot="21120000">
                <a:off x="832053" y="1884848"/>
                <a:ext cx="56590" cy="32367"/>
              </a:xfrm>
              <a:custGeom>
                <a:avLst/>
                <a:gdLst/>
                <a:ahLst/>
                <a:cxnLst>
                  <a:cxn ang="0">
                    <a:pos x="wd2" y="hd2"/>
                  </a:cxn>
                  <a:cxn ang="5400000">
                    <a:pos x="wd2" y="hd2"/>
                  </a:cxn>
                  <a:cxn ang="10800000">
                    <a:pos x="wd2" y="hd2"/>
                  </a:cxn>
                  <a:cxn ang="16200000">
                    <a:pos x="wd2" y="hd2"/>
                  </a:cxn>
                </a:cxnLst>
                <a:rect l="0" t="0" r="r" b="b"/>
                <a:pathLst>
                  <a:path w="19676" h="19671" extrusionOk="0">
                    <a:moveTo>
                      <a:pt x="16792" y="2890"/>
                    </a:moveTo>
                    <a:cubicBezTo>
                      <a:pt x="20635" y="6736"/>
                      <a:pt x="20638" y="12964"/>
                      <a:pt x="16798" y="16800"/>
                    </a:cubicBezTo>
                    <a:cubicBezTo>
                      <a:pt x="12957" y="20636"/>
                      <a:pt x="6728" y="20628"/>
                      <a:pt x="2884" y="16782"/>
                    </a:cubicBezTo>
                    <a:cubicBezTo>
                      <a:pt x="-959" y="12936"/>
                      <a:pt x="-962" y="6708"/>
                      <a:pt x="2878" y="2872"/>
                    </a:cubicBezTo>
                    <a:cubicBezTo>
                      <a:pt x="6719" y="-964"/>
                      <a:pt x="12948" y="-956"/>
                      <a:pt x="16792" y="2890"/>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32" name="Shape">
                <a:extLst>
                  <a:ext uri="{FF2B5EF4-FFF2-40B4-BE49-F238E27FC236}">
                    <a16:creationId xmlns:a16="http://schemas.microsoft.com/office/drawing/2014/main" id="{F6F71F9E-0E6F-27A7-D64D-BF91C463BA2F}"/>
                  </a:ext>
                </a:extLst>
              </p:cNvPr>
              <p:cNvSpPr/>
              <p:nvPr/>
            </p:nvSpPr>
            <p:spPr>
              <a:xfrm>
                <a:off x="600347" y="624394"/>
                <a:ext cx="186018" cy="175097"/>
              </a:xfrm>
              <a:custGeom>
                <a:avLst/>
                <a:gdLst/>
                <a:ahLst/>
                <a:cxnLst>
                  <a:cxn ang="0">
                    <a:pos x="wd2" y="hd2"/>
                  </a:cxn>
                  <a:cxn ang="5400000">
                    <a:pos x="wd2" y="hd2"/>
                  </a:cxn>
                  <a:cxn ang="10800000">
                    <a:pos x="wd2" y="hd2"/>
                  </a:cxn>
                  <a:cxn ang="16200000">
                    <a:pos x="wd2" y="hd2"/>
                  </a:cxn>
                </a:cxnLst>
                <a:rect l="0" t="0" r="r" b="b"/>
                <a:pathLst>
                  <a:path w="21489" h="21600" extrusionOk="0">
                    <a:moveTo>
                      <a:pt x="2135" y="21600"/>
                    </a:moveTo>
                    <a:cubicBezTo>
                      <a:pt x="874" y="18253"/>
                      <a:pt x="156" y="14624"/>
                      <a:pt x="23" y="10925"/>
                    </a:cubicBezTo>
                    <a:cubicBezTo>
                      <a:pt x="-111" y="7206"/>
                      <a:pt x="348" y="3492"/>
                      <a:pt x="1373" y="0"/>
                    </a:cubicBezTo>
                    <a:cubicBezTo>
                      <a:pt x="3371" y="201"/>
                      <a:pt x="5354" y="606"/>
                      <a:pt x="7300" y="1210"/>
                    </a:cubicBezTo>
                    <a:cubicBezTo>
                      <a:pt x="12471" y="2816"/>
                      <a:pt x="17310" y="5797"/>
                      <a:pt x="21489" y="9952"/>
                    </a:cubicBezTo>
                    <a:cubicBezTo>
                      <a:pt x="17960" y="10955"/>
                      <a:pt x="14531" y="12454"/>
                      <a:pt x="11268" y="14421"/>
                    </a:cubicBezTo>
                    <a:cubicBezTo>
                      <a:pt x="8020" y="16378"/>
                      <a:pt x="4957" y="18786"/>
                      <a:pt x="2135" y="21600"/>
                    </a:cubicBezTo>
                    <a:close/>
                  </a:path>
                </a:pathLst>
              </a:custGeom>
              <a:solidFill>
                <a:srgbClr val="3F4756"/>
              </a:solidFill>
              <a:ln w="9525"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33" name="Shape">
                <a:extLst>
                  <a:ext uri="{FF2B5EF4-FFF2-40B4-BE49-F238E27FC236}">
                    <a16:creationId xmlns:a16="http://schemas.microsoft.com/office/drawing/2014/main" id="{CE7CD68B-938E-65A8-CF83-9A26079CCE48}"/>
                  </a:ext>
                </a:extLst>
              </p:cNvPr>
              <p:cNvSpPr/>
              <p:nvPr/>
            </p:nvSpPr>
            <p:spPr>
              <a:xfrm flipH="1">
                <a:off x="1568853" y="623261"/>
                <a:ext cx="184775" cy="178303"/>
              </a:xfrm>
              <a:custGeom>
                <a:avLst/>
                <a:gdLst/>
                <a:ahLst/>
                <a:cxnLst>
                  <a:cxn ang="0">
                    <a:pos x="wd2" y="hd2"/>
                  </a:cxn>
                  <a:cxn ang="5400000">
                    <a:pos x="wd2" y="hd2"/>
                  </a:cxn>
                  <a:cxn ang="10800000">
                    <a:pos x="wd2" y="hd2"/>
                  </a:cxn>
                  <a:cxn ang="16200000">
                    <a:pos x="wd2" y="hd2"/>
                  </a:cxn>
                </a:cxnLst>
                <a:rect l="0" t="0" r="r" b="b"/>
                <a:pathLst>
                  <a:path w="21483" h="21600" extrusionOk="0">
                    <a:moveTo>
                      <a:pt x="1993" y="21600"/>
                    </a:moveTo>
                    <a:cubicBezTo>
                      <a:pt x="843" y="18219"/>
                      <a:pt x="179" y="14601"/>
                      <a:pt x="31" y="10920"/>
                    </a:cubicBezTo>
                    <a:cubicBezTo>
                      <a:pt x="-117" y="7224"/>
                      <a:pt x="258" y="3525"/>
                      <a:pt x="1139" y="0"/>
                    </a:cubicBezTo>
                    <a:cubicBezTo>
                      <a:pt x="3267" y="18"/>
                      <a:pt x="5388" y="298"/>
                      <a:pt x="7474" y="836"/>
                    </a:cubicBezTo>
                    <a:cubicBezTo>
                      <a:pt x="12588" y="2157"/>
                      <a:pt x="17386" y="4993"/>
                      <a:pt x="21483" y="9117"/>
                    </a:cubicBezTo>
                    <a:cubicBezTo>
                      <a:pt x="17902" y="10543"/>
                      <a:pt x="14420" y="12348"/>
                      <a:pt x="11074" y="14515"/>
                    </a:cubicBezTo>
                    <a:cubicBezTo>
                      <a:pt x="7905" y="16567"/>
                      <a:pt x="4869" y="18936"/>
                      <a:pt x="1993" y="21600"/>
                    </a:cubicBezTo>
                    <a:close/>
                  </a:path>
                </a:pathLst>
              </a:custGeom>
              <a:solidFill>
                <a:srgbClr val="3F4756"/>
              </a:solidFill>
              <a:ln w="9525"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grpSp>
        <p:grpSp>
          <p:nvGrpSpPr>
            <p:cNvPr id="1034" name="Group">
              <a:extLst>
                <a:ext uri="{FF2B5EF4-FFF2-40B4-BE49-F238E27FC236}">
                  <a16:creationId xmlns:a16="http://schemas.microsoft.com/office/drawing/2014/main" id="{A29AB463-DB7B-26C6-0B2C-B4923811BBF5}"/>
                </a:ext>
              </a:extLst>
            </p:cNvPr>
            <p:cNvGrpSpPr>
              <a:grpSpLocks noChangeAspect="1"/>
            </p:cNvGrpSpPr>
            <p:nvPr/>
          </p:nvGrpSpPr>
          <p:grpSpPr>
            <a:xfrm>
              <a:off x="3119436" y="5755975"/>
              <a:ext cx="793378" cy="792000"/>
              <a:chOff x="0" y="-1"/>
              <a:chExt cx="2334692" cy="2330639"/>
            </a:xfrm>
          </p:grpSpPr>
          <p:sp>
            <p:nvSpPr>
              <p:cNvPr id="1035" name="Google Shape;805;p28">
                <a:extLst>
                  <a:ext uri="{FF2B5EF4-FFF2-40B4-BE49-F238E27FC236}">
                    <a16:creationId xmlns:a16="http://schemas.microsoft.com/office/drawing/2014/main" id="{2ADB9958-FAD8-2F6D-9D2A-B148AD78F343}"/>
                  </a:ext>
                </a:extLst>
              </p:cNvPr>
              <p:cNvSpPr/>
              <p:nvPr/>
            </p:nvSpPr>
            <p:spPr>
              <a:xfrm rot="16200000">
                <a:off x="2026" y="-2027"/>
                <a:ext cx="2330639" cy="2334692"/>
              </a:xfrm>
              <a:prstGeom prst="ellipse">
                <a:avLst/>
              </a:prstGeom>
              <a:solidFill>
                <a:srgbClr val="3F4756"/>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t">
                <a:noAutofit/>
              </a:bodyPr>
              <a:lstStyle/>
              <a:p>
                <a:pPr algn="l" defTabSz="914400">
                  <a:defRPr sz="1400" b="0">
                    <a:solidFill>
                      <a:srgbClr val="737572"/>
                    </a:solidFill>
                    <a:latin typeface="Arial"/>
                    <a:ea typeface="Arial"/>
                    <a:cs typeface="Arial"/>
                    <a:sym typeface="Arial"/>
                  </a:defRPr>
                </a:pPr>
                <a:endParaRPr/>
              </a:p>
            </p:txBody>
          </p:sp>
          <p:sp>
            <p:nvSpPr>
              <p:cNvPr id="1036" name="Rounded Rectangle">
                <a:extLst>
                  <a:ext uri="{FF2B5EF4-FFF2-40B4-BE49-F238E27FC236}">
                    <a16:creationId xmlns:a16="http://schemas.microsoft.com/office/drawing/2014/main" id="{6E17599C-443D-68AC-676D-79F025AAEFF1}"/>
                  </a:ext>
                </a:extLst>
              </p:cNvPr>
              <p:cNvSpPr/>
              <p:nvPr/>
            </p:nvSpPr>
            <p:spPr>
              <a:xfrm>
                <a:off x="451635" y="532573"/>
                <a:ext cx="1446634" cy="1213032"/>
              </a:xfrm>
              <a:prstGeom prst="roundRect">
                <a:avLst>
                  <a:gd name="adj" fmla="val 7477"/>
                </a:avLst>
              </a:prstGeom>
              <a:solidFill>
                <a:srgbClr val="B2BFDB"/>
              </a:solidFill>
              <a:ln w="6350" cap="flat">
                <a:solidFill>
                  <a:srgbClr val="FFFFFF"/>
                </a:solidFill>
                <a:prstDash val="solid"/>
                <a:miter lim="400000"/>
              </a:ln>
              <a:effectLst>
                <a:outerShdw blurRad="101600" dist="50800" dir="5400000" rotWithShape="0">
                  <a:srgbClr val="000000">
                    <a:alpha val="20000"/>
                  </a:srgbClr>
                </a:outerShdw>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37" name="Rectangle">
                <a:extLst>
                  <a:ext uri="{FF2B5EF4-FFF2-40B4-BE49-F238E27FC236}">
                    <a16:creationId xmlns:a16="http://schemas.microsoft.com/office/drawing/2014/main" id="{3C5D7627-063D-0FB1-95CA-E4003F02D4A6}"/>
                  </a:ext>
                </a:extLst>
              </p:cNvPr>
              <p:cNvSpPr/>
              <p:nvPr/>
            </p:nvSpPr>
            <p:spPr>
              <a:xfrm>
                <a:off x="564753" y="798438"/>
                <a:ext cx="1231492" cy="859650"/>
              </a:xfrm>
              <a:prstGeom prst="rect">
                <a:avLst/>
              </a:pr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38" name="Rounded Rectangle">
                <a:extLst>
                  <a:ext uri="{FF2B5EF4-FFF2-40B4-BE49-F238E27FC236}">
                    <a16:creationId xmlns:a16="http://schemas.microsoft.com/office/drawing/2014/main" id="{7272199F-166A-C01D-4F0C-4EDD429E4E04}"/>
                  </a:ext>
                </a:extLst>
              </p:cNvPr>
              <p:cNvSpPr/>
              <p:nvPr/>
            </p:nvSpPr>
            <p:spPr>
              <a:xfrm>
                <a:off x="1414878" y="644511"/>
                <a:ext cx="95980" cy="87136"/>
              </a:xfrm>
              <a:prstGeom prst="roundRect">
                <a:avLst>
                  <a:gd name="adj" fmla="val 7477"/>
                </a:avLst>
              </a:prstGeom>
              <a:solidFill>
                <a:srgbClr val="3F4756"/>
              </a:solidFill>
              <a:ln w="6350"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39" name="Rounded Rectangle">
                <a:extLst>
                  <a:ext uri="{FF2B5EF4-FFF2-40B4-BE49-F238E27FC236}">
                    <a16:creationId xmlns:a16="http://schemas.microsoft.com/office/drawing/2014/main" id="{DC8682EA-3D0E-33C5-B38C-EBA3281372DA}"/>
                  </a:ext>
                </a:extLst>
              </p:cNvPr>
              <p:cNvSpPr/>
              <p:nvPr/>
            </p:nvSpPr>
            <p:spPr>
              <a:xfrm>
                <a:off x="1568055" y="644511"/>
                <a:ext cx="95980" cy="87136"/>
              </a:xfrm>
              <a:prstGeom prst="roundRect">
                <a:avLst>
                  <a:gd name="adj" fmla="val 7477"/>
                </a:avLst>
              </a:prstGeom>
              <a:solidFill>
                <a:srgbClr val="055699"/>
              </a:solidFill>
              <a:ln w="6350"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61" name="Rounded Rectangle">
                <a:extLst>
                  <a:ext uri="{FF2B5EF4-FFF2-40B4-BE49-F238E27FC236}">
                    <a16:creationId xmlns:a16="http://schemas.microsoft.com/office/drawing/2014/main" id="{741664B1-EB63-0E6F-5966-ACD0036F5F63}"/>
                  </a:ext>
                </a:extLst>
              </p:cNvPr>
              <p:cNvSpPr/>
              <p:nvPr/>
            </p:nvSpPr>
            <p:spPr>
              <a:xfrm>
                <a:off x="1709449" y="644511"/>
                <a:ext cx="95979" cy="87136"/>
              </a:xfrm>
              <a:prstGeom prst="roundRect">
                <a:avLst>
                  <a:gd name="adj" fmla="val 7477"/>
                </a:avLst>
              </a:prstGeom>
              <a:solidFill>
                <a:srgbClr val="FFFFFF"/>
              </a:solidFill>
              <a:ln w="6350"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62" name="Gear">
                <a:extLst>
                  <a:ext uri="{FF2B5EF4-FFF2-40B4-BE49-F238E27FC236}">
                    <a16:creationId xmlns:a16="http://schemas.microsoft.com/office/drawing/2014/main" id="{C0704798-FECC-CA51-0F92-5644982135EE}"/>
                  </a:ext>
                </a:extLst>
              </p:cNvPr>
              <p:cNvSpPr/>
              <p:nvPr/>
            </p:nvSpPr>
            <p:spPr>
              <a:xfrm>
                <a:off x="1525661" y="1372359"/>
                <a:ext cx="576370" cy="576482"/>
              </a:xfrm>
              <a:custGeom>
                <a:avLst/>
                <a:gdLst/>
                <a:ahLst/>
                <a:cxnLst>
                  <a:cxn ang="0">
                    <a:pos x="wd2" y="hd2"/>
                  </a:cxn>
                  <a:cxn ang="5400000">
                    <a:pos x="wd2" y="hd2"/>
                  </a:cxn>
                  <a:cxn ang="10800000">
                    <a:pos x="wd2" y="hd2"/>
                  </a:cxn>
                  <a:cxn ang="16200000">
                    <a:pos x="wd2" y="hd2"/>
                  </a:cxn>
                </a:cxnLst>
                <a:rect l="0" t="0" r="r" b="b"/>
                <a:pathLst>
                  <a:path w="21532" h="21555" extrusionOk="0">
                    <a:moveTo>
                      <a:pt x="12837" y="2"/>
                    </a:moveTo>
                    <a:cubicBezTo>
                      <a:pt x="12731" y="-11"/>
                      <a:pt x="12661" y="38"/>
                      <a:pt x="12588" y="172"/>
                    </a:cubicBezTo>
                    <a:cubicBezTo>
                      <a:pt x="12292" y="721"/>
                      <a:pt x="11969" y="1258"/>
                      <a:pt x="11661" y="1801"/>
                    </a:cubicBezTo>
                    <a:cubicBezTo>
                      <a:pt x="11547" y="2001"/>
                      <a:pt x="11418" y="2099"/>
                      <a:pt x="11153" y="2073"/>
                    </a:cubicBezTo>
                    <a:cubicBezTo>
                      <a:pt x="10691" y="2028"/>
                      <a:pt x="10220" y="2032"/>
                      <a:pt x="9759" y="2112"/>
                    </a:cubicBezTo>
                    <a:cubicBezTo>
                      <a:pt x="9550" y="2148"/>
                      <a:pt x="9432" y="2095"/>
                      <a:pt x="9318" y="1917"/>
                    </a:cubicBezTo>
                    <a:cubicBezTo>
                      <a:pt x="8969" y="1370"/>
                      <a:pt x="8594" y="841"/>
                      <a:pt x="8243" y="295"/>
                    </a:cubicBezTo>
                    <a:cubicBezTo>
                      <a:pt x="8145" y="142"/>
                      <a:pt x="8068" y="122"/>
                      <a:pt x="7905" y="198"/>
                    </a:cubicBezTo>
                    <a:cubicBezTo>
                      <a:pt x="6845" y="688"/>
                      <a:pt x="5781" y="1174"/>
                      <a:pt x="4712" y="1644"/>
                    </a:cubicBezTo>
                    <a:cubicBezTo>
                      <a:pt x="4517" y="1730"/>
                      <a:pt x="4517" y="1820"/>
                      <a:pt x="4567" y="1996"/>
                    </a:cubicBezTo>
                    <a:cubicBezTo>
                      <a:pt x="4742" y="2608"/>
                      <a:pt x="4890" y="3227"/>
                      <a:pt x="5065" y="3839"/>
                    </a:cubicBezTo>
                    <a:cubicBezTo>
                      <a:pt x="5122" y="4038"/>
                      <a:pt x="5098" y="4170"/>
                      <a:pt x="4932" y="4306"/>
                    </a:cubicBezTo>
                    <a:cubicBezTo>
                      <a:pt x="4561" y="4610"/>
                      <a:pt x="4227" y="4959"/>
                      <a:pt x="3950" y="5348"/>
                    </a:cubicBezTo>
                    <a:cubicBezTo>
                      <a:pt x="3802" y="5555"/>
                      <a:pt x="3648" y="5573"/>
                      <a:pt x="3439" y="5530"/>
                    </a:cubicBezTo>
                    <a:cubicBezTo>
                      <a:pt x="2827" y="5405"/>
                      <a:pt x="2213" y="5295"/>
                      <a:pt x="1605" y="5156"/>
                    </a:cubicBezTo>
                    <a:cubicBezTo>
                      <a:pt x="1409" y="5111"/>
                      <a:pt x="1325" y="5153"/>
                      <a:pt x="1257" y="5338"/>
                    </a:cubicBezTo>
                    <a:cubicBezTo>
                      <a:pt x="856" y="6423"/>
                      <a:pt x="449" y="7506"/>
                      <a:pt x="35" y="8586"/>
                    </a:cubicBezTo>
                    <a:cubicBezTo>
                      <a:pt x="-34" y="8767"/>
                      <a:pt x="-6" y="8857"/>
                      <a:pt x="173" y="8954"/>
                    </a:cubicBezTo>
                    <a:cubicBezTo>
                      <a:pt x="722" y="9251"/>
                      <a:pt x="1256" y="9574"/>
                      <a:pt x="1798" y="9882"/>
                    </a:cubicBezTo>
                    <a:cubicBezTo>
                      <a:pt x="2001" y="9997"/>
                      <a:pt x="2093" y="10127"/>
                      <a:pt x="2064" y="10392"/>
                    </a:cubicBezTo>
                    <a:cubicBezTo>
                      <a:pt x="2014" y="10855"/>
                      <a:pt x="2039" y="11326"/>
                      <a:pt x="2116" y="11788"/>
                    </a:cubicBezTo>
                    <a:cubicBezTo>
                      <a:pt x="2151" y="11998"/>
                      <a:pt x="2089" y="12115"/>
                      <a:pt x="1913" y="12228"/>
                    </a:cubicBezTo>
                    <a:cubicBezTo>
                      <a:pt x="1367" y="12578"/>
                      <a:pt x="837" y="12953"/>
                      <a:pt x="291" y="13303"/>
                    </a:cubicBezTo>
                    <a:cubicBezTo>
                      <a:pt x="136" y="13403"/>
                      <a:pt x="124" y="13482"/>
                      <a:pt x="199" y="13643"/>
                    </a:cubicBezTo>
                    <a:cubicBezTo>
                      <a:pt x="688" y="14705"/>
                      <a:pt x="1172" y="15768"/>
                      <a:pt x="1642" y="16837"/>
                    </a:cubicBezTo>
                    <a:cubicBezTo>
                      <a:pt x="1728" y="17034"/>
                      <a:pt x="1818" y="17032"/>
                      <a:pt x="1994" y="16982"/>
                    </a:cubicBezTo>
                    <a:cubicBezTo>
                      <a:pt x="2605" y="16807"/>
                      <a:pt x="3223" y="16651"/>
                      <a:pt x="3839" y="16489"/>
                    </a:cubicBezTo>
                    <a:cubicBezTo>
                      <a:pt x="3930" y="16465"/>
                      <a:pt x="4023" y="16451"/>
                      <a:pt x="4118" y="16432"/>
                    </a:cubicBezTo>
                    <a:cubicBezTo>
                      <a:pt x="4164" y="16485"/>
                      <a:pt x="4202" y="16532"/>
                      <a:pt x="4241" y="16576"/>
                    </a:cubicBezTo>
                    <a:cubicBezTo>
                      <a:pt x="4568" y="16944"/>
                      <a:pt x="4922" y="17287"/>
                      <a:pt x="5319" y="17573"/>
                    </a:cubicBezTo>
                    <a:cubicBezTo>
                      <a:pt x="5534" y="17728"/>
                      <a:pt x="5572" y="17885"/>
                      <a:pt x="5524" y="18114"/>
                    </a:cubicBezTo>
                    <a:cubicBezTo>
                      <a:pt x="5398" y="18725"/>
                      <a:pt x="5287" y="19339"/>
                      <a:pt x="5149" y="19947"/>
                    </a:cubicBezTo>
                    <a:cubicBezTo>
                      <a:pt x="5105" y="20142"/>
                      <a:pt x="5145" y="20229"/>
                      <a:pt x="5331" y="20297"/>
                    </a:cubicBezTo>
                    <a:cubicBezTo>
                      <a:pt x="6415" y="20698"/>
                      <a:pt x="7497" y="21106"/>
                      <a:pt x="8576" y="21520"/>
                    </a:cubicBezTo>
                    <a:cubicBezTo>
                      <a:pt x="8757" y="21589"/>
                      <a:pt x="8847" y="21563"/>
                      <a:pt x="8944" y="21383"/>
                    </a:cubicBezTo>
                    <a:cubicBezTo>
                      <a:pt x="9241" y="20834"/>
                      <a:pt x="9562" y="20299"/>
                      <a:pt x="9871" y="19757"/>
                    </a:cubicBezTo>
                    <a:cubicBezTo>
                      <a:pt x="9985" y="19558"/>
                      <a:pt x="10110" y="19452"/>
                      <a:pt x="10378" y="19481"/>
                    </a:cubicBezTo>
                    <a:cubicBezTo>
                      <a:pt x="10828" y="19528"/>
                      <a:pt x="11291" y="19534"/>
                      <a:pt x="11737" y="19445"/>
                    </a:cubicBezTo>
                    <a:cubicBezTo>
                      <a:pt x="12009" y="19391"/>
                      <a:pt x="12126" y="19505"/>
                      <a:pt x="12252" y="19698"/>
                    </a:cubicBezTo>
                    <a:cubicBezTo>
                      <a:pt x="12593" y="20221"/>
                      <a:pt x="12952" y="20733"/>
                      <a:pt x="13290" y="21259"/>
                    </a:cubicBezTo>
                    <a:cubicBezTo>
                      <a:pt x="13387" y="21411"/>
                      <a:pt x="13463" y="21432"/>
                      <a:pt x="13628" y="21356"/>
                    </a:cubicBezTo>
                    <a:cubicBezTo>
                      <a:pt x="14687" y="20866"/>
                      <a:pt x="15750" y="20382"/>
                      <a:pt x="16819" y="19912"/>
                    </a:cubicBezTo>
                    <a:cubicBezTo>
                      <a:pt x="17012" y="19827"/>
                      <a:pt x="17018" y="19738"/>
                      <a:pt x="16967" y="19560"/>
                    </a:cubicBezTo>
                    <a:cubicBezTo>
                      <a:pt x="16791" y="18948"/>
                      <a:pt x="16644" y="18329"/>
                      <a:pt x="16469" y="17716"/>
                    </a:cubicBezTo>
                    <a:cubicBezTo>
                      <a:pt x="16412" y="17519"/>
                      <a:pt x="16433" y="17386"/>
                      <a:pt x="16600" y="17250"/>
                    </a:cubicBezTo>
                    <a:cubicBezTo>
                      <a:pt x="16971" y="16946"/>
                      <a:pt x="17305" y="16598"/>
                      <a:pt x="17584" y="16209"/>
                    </a:cubicBezTo>
                    <a:cubicBezTo>
                      <a:pt x="17730" y="16006"/>
                      <a:pt x="17880" y="15980"/>
                      <a:pt x="18092" y="16024"/>
                    </a:cubicBezTo>
                    <a:cubicBezTo>
                      <a:pt x="18703" y="16151"/>
                      <a:pt x="19318" y="16260"/>
                      <a:pt x="19926" y="16398"/>
                    </a:cubicBezTo>
                    <a:cubicBezTo>
                      <a:pt x="20121" y="16442"/>
                      <a:pt x="20207" y="16404"/>
                      <a:pt x="20276" y="16218"/>
                    </a:cubicBezTo>
                    <a:cubicBezTo>
                      <a:pt x="20676" y="15133"/>
                      <a:pt x="21084" y="14050"/>
                      <a:pt x="21497" y="12970"/>
                    </a:cubicBezTo>
                    <a:cubicBezTo>
                      <a:pt x="21566" y="12790"/>
                      <a:pt x="21541" y="12697"/>
                      <a:pt x="21361" y="12600"/>
                    </a:cubicBezTo>
                    <a:cubicBezTo>
                      <a:pt x="20812" y="12303"/>
                      <a:pt x="20278" y="11982"/>
                      <a:pt x="19736" y="11674"/>
                    </a:cubicBezTo>
                    <a:cubicBezTo>
                      <a:pt x="19535" y="11559"/>
                      <a:pt x="19439" y="11431"/>
                      <a:pt x="19468" y="11163"/>
                    </a:cubicBezTo>
                    <a:cubicBezTo>
                      <a:pt x="19519" y="10701"/>
                      <a:pt x="19493" y="10230"/>
                      <a:pt x="19416" y="9768"/>
                    </a:cubicBezTo>
                    <a:cubicBezTo>
                      <a:pt x="19381" y="9559"/>
                      <a:pt x="19443" y="9442"/>
                      <a:pt x="19620" y="9328"/>
                    </a:cubicBezTo>
                    <a:cubicBezTo>
                      <a:pt x="20166" y="8978"/>
                      <a:pt x="20694" y="8603"/>
                      <a:pt x="21240" y="8252"/>
                    </a:cubicBezTo>
                    <a:cubicBezTo>
                      <a:pt x="21393" y="8154"/>
                      <a:pt x="21411" y="8075"/>
                      <a:pt x="21336" y="7912"/>
                    </a:cubicBezTo>
                    <a:cubicBezTo>
                      <a:pt x="20846" y="6851"/>
                      <a:pt x="20362" y="5788"/>
                      <a:pt x="19892" y="4718"/>
                    </a:cubicBezTo>
                    <a:cubicBezTo>
                      <a:pt x="19806" y="4523"/>
                      <a:pt x="19717" y="4523"/>
                      <a:pt x="19541" y="4574"/>
                    </a:cubicBezTo>
                    <a:cubicBezTo>
                      <a:pt x="18917" y="4751"/>
                      <a:pt x="18286" y="4905"/>
                      <a:pt x="17662" y="5080"/>
                    </a:cubicBezTo>
                    <a:cubicBezTo>
                      <a:pt x="17490" y="5129"/>
                      <a:pt x="17378" y="5103"/>
                      <a:pt x="17261" y="4959"/>
                    </a:cubicBezTo>
                    <a:cubicBezTo>
                      <a:pt x="16959" y="4585"/>
                      <a:pt x="16599" y="4263"/>
                      <a:pt x="16213" y="3983"/>
                    </a:cubicBezTo>
                    <a:cubicBezTo>
                      <a:pt x="16001" y="3828"/>
                      <a:pt x="15960" y="3672"/>
                      <a:pt x="16008" y="3442"/>
                    </a:cubicBezTo>
                    <a:cubicBezTo>
                      <a:pt x="16135" y="2831"/>
                      <a:pt x="16245" y="2217"/>
                      <a:pt x="16383" y="1609"/>
                    </a:cubicBezTo>
                    <a:cubicBezTo>
                      <a:pt x="16428" y="1413"/>
                      <a:pt x="16387" y="1327"/>
                      <a:pt x="16201" y="1258"/>
                    </a:cubicBezTo>
                    <a:cubicBezTo>
                      <a:pt x="15118" y="858"/>
                      <a:pt x="14036" y="450"/>
                      <a:pt x="12956" y="36"/>
                    </a:cubicBezTo>
                    <a:cubicBezTo>
                      <a:pt x="12911" y="19"/>
                      <a:pt x="12873" y="7"/>
                      <a:pt x="12837" y="2"/>
                    </a:cubicBezTo>
                    <a:close/>
                    <a:moveTo>
                      <a:pt x="10766" y="5818"/>
                    </a:moveTo>
                    <a:cubicBezTo>
                      <a:pt x="13503" y="5818"/>
                      <a:pt x="15722" y="8039"/>
                      <a:pt x="15722" y="10778"/>
                    </a:cubicBezTo>
                    <a:cubicBezTo>
                      <a:pt x="15722" y="13517"/>
                      <a:pt x="13503" y="15738"/>
                      <a:pt x="10766" y="15738"/>
                    </a:cubicBezTo>
                    <a:cubicBezTo>
                      <a:pt x="8030" y="15738"/>
                      <a:pt x="5810" y="13517"/>
                      <a:pt x="5810" y="10778"/>
                    </a:cubicBezTo>
                    <a:cubicBezTo>
                      <a:pt x="5810" y="8039"/>
                      <a:pt x="8030" y="5818"/>
                      <a:pt x="10766" y="5818"/>
                    </a:cubicBezTo>
                    <a:close/>
                  </a:path>
                </a:pathLst>
              </a:custGeom>
              <a:solidFill>
                <a:srgbClr val="B2BFDB"/>
              </a:solidFill>
              <a:ln w="12700"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78" name="&lt; / &gt;">
                <a:extLst>
                  <a:ext uri="{FF2B5EF4-FFF2-40B4-BE49-F238E27FC236}">
                    <a16:creationId xmlns:a16="http://schemas.microsoft.com/office/drawing/2014/main" id="{DF61BD69-CB79-EFBD-3080-700E52B7CB7C}"/>
                  </a:ext>
                </a:extLst>
              </p:cNvPr>
              <p:cNvSpPr txBox="1"/>
              <p:nvPr/>
            </p:nvSpPr>
            <p:spPr>
              <a:xfrm>
                <a:off x="629358" y="796008"/>
                <a:ext cx="1101073" cy="72667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sz="3700" spc="-296">
                    <a:solidFill>
                      <a:srgbClr val="FFFFFF"/>
                    </a:solidFill>
                  </a:defRPr>
                </a:lvl1pPr>
              </a:lstStyle>
              <a:p>
                <a:r>
                  <a:rPr sz="1800" dirty="0"/>
                  <a:t>&lt; / &gt; </a:t>
                </a:r>
              </a:p>
            </p:txBody>
          </p:sp>
        </p:grpSp>
        <p:grpSp>
          <p:nvGrpSpPr>
            <p:cNvPr id="1079" name="Group 1078">
              <a:extLst>
                <a:ext uri="{FF2B5EF4-FFF2-40B4-BE49-F238E27FC236}">
                  <a16:creationId xmlns:a16="http://schemas.microsoft.com/office/drawing/2014/main" id="{BE101C1C-3C1E-24A9-1F96-85B88385CEED}"/>
                </a:ext>
              </a:extLst>
            </p:cNvPr>
            <p:cNvGrpSpPr>
              <a:grpSpLocks noChangeAspect="1"/>
            </p:cNvGrpSpPr>
            <p:nvPr/>
          </p:nvGrpSpPr>
          <p:grpSpPr>
            <a:xfrm>
              <a:off x="2213795" y="6669721"/>
              <a:ext cx="792000" cy="792000"/>
              <a:chOff x="10482792" y="3784303"/>
              <a:chExt cx="2336801" cy="2332803"/>
            </a:xfrm>
          </p:grpSpPr>
          <p:sp>
            <p:nvSpPr>
              <p:cNvPr id="1080" name="Google Shape;805;p28">
                <a:extLst>
                  <a:ext uri="{FF2B5EF4-FFF2-40B4-BE49-F238E27FC236}">
                    <a16:creationId xmlns:a16="http://schemas.microsoft.com/office/drawing/2014/main" id="{B485D897-B232-CF85-D64F-BFB81D57E794}"/>
                  </a:ext>
                </a:extLst>
              </p:cNvPr>
              <p:cNvSpPr/>
              <p:nvPr/>
            </p:nvSpPr>
            <p:spPr>
              <a:xfrm rot="16200000">
                <a:off x="10484791" y="3782304"/>
                <a:ext cx="2332803" cy="2336801"/>
              </a:xfrm>
              <a:prstGeom prst="ellipse">
                <a:avLst/>
              </a:prstGeom>
              <a:solidFill>
                <a:srgbClr val="B39C85"/>
              </a:solidFill>
              <a:ln w="6350">
                <a:solidFill>
                  <a:srgbClr val="3F4756"/>
                </a:solidFill>
                <a:miter lim="400000"/>
              </a:ln>
              <a:effectLst>
                <a:outerShdw blurRad="101600" dist="50800" dir="5400000" rotWithShape="0">
                  <a:srgbClr val="000000">
                    <a:alpha val="20000"/>
                  </a:srgbClr>
                </a:outerShdw>
              </a:effectLst>
            </p:spPr>
            <p:txBody>
              <a:bodyPr lIns="0" tIns="0" rIns="0" bIns="0"/>
              <a:lstStyle/>
              <a:p>
                <a:pPr algn="l" defTabSz="914400">
                  <a:defRPr sz="1400" b="0">
                    <a:solidFill>
                      <a:srgbClr val="737572"/>
                    </a:solidFill>
                    <a:latin typeface="Arial"/>
                    <a:ea typeface="Arial"/>
                    <a:cs typeface="Arial"/>
                    <a:sym typeface="Arial"/>
                  </a:defRPr>
                </a:pPr>
                <a:endParaRPr/>
              </a:p>
            </p:txBody>
          </p:sp>
          <p:sp>
            <p:nvSpPr>
              <p:cNvPr id="1081" name="Star">
                <a:extLst>
                  <a:ext uri="{FF2B5EF4-FFF2-40B4-BE49-F238E27FC236}">
                    <a16:creationId xmlns:a16="http://schemas.microsoft.com/office/drawing/2014/main" id="{EB408DD1-BD98-5D8B-7527-02309A3C75DD}"/>
                  </a:ext>
                </a:extLst>
              </p:cNvPr>
              <p:cNvSpPr/>
              <p:nvPr/>
            </p:nvSpPr>
            <p:spPr>
              <a:xfrm>
                <a:off x="11560055" y="3924438"/>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82" name="Star">
                <a:extLst>
                  <a:ext uri="{FF2B5EF4-FFF2-40B4-BE49-F238E27FC236}">
                    <a16:creationId xmlns:a16="http://schemas.microsoft.com/office/drawing/2014/main" id="{A752A646-2BFD-5BFA-B925-24C6C73739F2}"/>
                  </a:ext>
                </a:extLst>
              </p:cNvPr>
              <p:cNvSpPr/>
              <p:nvPr/>
            </p:nvSpPr>
            <p:spPr>
              <a:xfrm>
                <a:off x="11553705" y="5747220"/>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83" name="Star">
                <a:extLst>
                  <a:ext uri="{FF2B5EF4-FFF2-40B4-BE49-F238E27FC236}">
                    <a16:creationId xmlns:a16="http://schemas.microsoft.com/office/drawing/2014/main" id="{C03AC839-F2BD-87F5-D04F-29C1EC78A27C}"/>
                  </a:ext>
                </a:extLst>
              </p:cNvPr>
              <p:cNvSpPr/>
              <p:nvPr/>
            </p:nvSpPr>
            <p:spPr>
              <a:xfrm rot="300000">
                <a:off x="12008168" y="5621650"/>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84" name="Star">
                <a:extLst>
                  <a:ext uri="{FF2B5EF4-FFF2-40B4-BE49-F238E27FC236}">
                    <a16:creationId xmlns:a16="http://schemas.microsoft.com/office/drawing/2014/main" id="{947DACBE-1BFE-138F-68AB-99139146A011}"/>
                  </a:ext>
                </a:extLst>
              </p:cNvPr>
              <p:cNvSpPr/>
              <p:nvPr/>
            </p:nvSpPr>
            <p:spPr>
              <a:xfrm rot="20220000">
                <a:off x="12349127" y="5272108"/>
                <a:ext cx="245776"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85" name="Star">
                <a:extLst>
                  <a:ext uri="{FF2B5EF4-FFF2-40B4-BE49-F238E27FC236}">
                    <a16:creationId xmlns:a16="http://schemas.microsoft.com/office/drawing/2014/main" id="{305300D2-6AC5-E581-B812-A316873D0E3D}"/>
                  </a:ext>
                </a:extLst>
              </p:cNvPr>
              <p:cNvSpPr/>
              <p:nvPr/>
            </p:nvSpPr>
            <p:spPr>
              <a:xfrm rot="1080000">
                <a:off x="12457565" y="4821194"/>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86" name="Star">
                <a:extLst>
                  <a:ext uri="{FF2B5EF4-FFF2-40B4-BE49-F238E27FC236}">
                    <a16:creationId xmlns:a16="http://schemas.microsoft.com/office/drawing/2014/main" id="{469888A0-8830-5D56-13D7-FAE142044771}"/>
                  </a:ext>
                </a:extLst>
              </p:cNvPr>
              <p:cNvSpPr/>
              <p:nvPr/>
            </p:nvSpPr>
            <p:spPr>
              <a:xfrm rot="20880000">
                <a:off x="12351401" y="4371891"/>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87" name="Star">
                <a:extLst>
                  <a:ext uri="{FF2B5EF4-FFF2-40B4-BE49-F238E27FC236}">
                    <a16:creationId xmlns:a16="http://schemas.microsoft.com/office/drawing/2014/main" id="{AE12DDBB-8C1C-3B56-2A6E-9D993BACCCB4}"/>
                  </a:ext>
                </a:extLst>
              </p:cNvPr>
              <p:cNvSpPr/>
              <p:nvPr/>
            </p:nvSpPr>
            <p:spPr>
              <a:xfrm rot="1800000">
                <a:off x="12013301" y="4018656"/>
                <a:ext cx="245776"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88" name="Star">
                <a:extLst>
                  <a:ext uri="{FF2B5EF4-FFF2-40B4-BE49-F238E27FC236}">
                    <a16:creationId xmlns:a16="http://schemas.microsoft.com/office/drawing/2014/main" id="{0190C903-EE54-7D9F-156A-ED44CCDBA84D}"/>
                  </a:ext>
                </a:extLst>
              </p:cNvPr>
              <p:cNvSpPr/>
              <p:nvPr/>
            </p:nvSpPr>
            <p:spPr>
              <a:xfrm rot="1800000">
                <a:off x="11098915" y="5605972"/>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89" name="Star">
                <a:extLst>
                  <a:ext uri="{FF2B5EF4-FFF2-40B4-BE49-F238E27FC236}">
                    <a16:creationId xmlns:a16="http://schemas.microsoft.com/office/drawing/2014/main" id="{6C0DDCCC-9F7E-CE98-2AFF-C7A2968A944C}"/>
                  </a:ext>
                </a:extLst>
              </p:cNvPr>
              <p:cNvSpPr/>
              <p:nvPr/>
            </p:nvSpPr>
            <p:spPr>
              <a:xfrm rot="300000">
                <a:off x="11094323" y="4034333"/>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90" name="Star">
                <a:extLst>
                  <a:ext uri="{FF2B5EF4-FFF2-40B4-BE49-F238E27FC236}">
                    <a16:creationId xmlns:a16="http://schemas.microsoft.com/office/drawing/2014/main" id="{F6E78543-E8A4-A634-568F-CDC7A0FB84B5}"/>
                  </a:ext>
                </a:extLst>
              </p:cNvPr>
              <p:cNvSpPr/>
              <p:nvPr/>
            </p:nvSpPr>
            <p:spPr>
              <a:xfrm rot="20220000">
                <a:off x="10764819" y="4364949"/>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91" name="Star">
                <a:extLst>
                  <a:ext uri="{FF2B5EF4-FFF2-40B4-BE49-F238E27FC236}">
                    <a16:creationId xmlns:a16="http://schemas.microsoft.com/office/drawing/2014/main" id="{413A5BFE-D16C-9A6E-543A-0AFEA51F3FBC}"/>
                  </a:ext>
                </a:extLst>
              </p:cNvPr>
              <p:cNvSpPr/>
              <p:nvPr/>
            </p:nvSpPr>
            <p:spPr>
              <a:xfrm rot="1080000">
                <a:off x="10626639" y="4821551"/>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92" name="Star">
                <a:extLst>
                  <a:ext uri="{FF2B5EF4-FFF2-40B4-BE49-F238E27FC236}">
                    <a16:creationId xmlns:a16="http://schemas.microsoft.com/office/drawing/2014/main" id="{28B4A918-4407-5621-A14F-0A871508F3A1}"/>
                  </a:ext>
                </a:extLst>
              </p:cNvPr>
              <p:cNvSpPr/>
              <p:nvPr/>
            </p:nvSpPr>
            <p:spPr>
              <a:xfrm rot="20880000">
                <a:off x="10766573" y="5279050"/>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23" name="Shape">
                <a:extLst>
                  <a:ext uri="{FF2B5EF4-FFF2-40B4-BE49-F238E27FC236}">
                    <a16:creationId xmlns:a16="http://schemas.microsoft.com/office/drawing/2014/main" id="{AE0CA977-9C92-8BA2-AD8D-F21A9B03B7B4}"/>
                  </a:ext>
                </a:extLst>
              </p:cNvPr>
              <p:cNvSpPr/>
              <p:nvPr/>
            </p:nvSpPr>
            <p:spPr>
              <a:xfrm>
                <a:off x="11334158" y="4509222"/>
                <a:ext cx="690705" cy="782424"/>
              </a:xfrm>
              <a:custGeom>
                <a:avLst/>
                <a:gdLst/>
                <a:ahLst/>
                <a:cxnLst>
                  <a:cxn ang="0">
                    <a:pos x="wd2" y="hd2"/>
                  </a:cxn>
                  <a:cxn ang="5400000">
                    <a:pos x="wd2" y="hd2"/>
                  </a:cxn>
                  <a:cxn ang="10800000">
                    <a:pos x="wd2" y="hd2"/>
                  </a:cxn>
                  <a:cxn ang="16200000">
                    <a:pos x="wd2" y="hd2"/>
                  </a:cxn>
                </a:cxnLst>
                <a:rect l="0" t="0" r="r" b="b"/>
                <a:pathLst>
                  <a:path w="21600" h="21600" extrusionOk="0">
                    <a:moveTo>
                      <a:pt x="19710" y="8600"/>
                    </a:moveTo>
                    <a:cubicBezTo>
                      <a:pt x="19710" y="6600"/>
                      <a:pt x="19710" y="6600"/>
                      <a:pt x="19710" y="6600"/>
                    </a:cubicBezTo>
                    <a:cubicBezTo>
                      <a:pt x="19710" y="3000"/>
                      <a:pt x="15660" y="0"/>
                      <a:pt x="10800" y="0"/>
                    </a:cubicBezTo>
                    <a:cubicBezTo>
                      <a:pt x="5940" y="0"/>
                      <a:pt x="1890" y="3000"/>
                      <a:pt x="1890" y="6600"/>
                    </a:cubicBezTo>
                    <a:cubicBezTo>
                      <a:pt x="1890" y="8600"/>
                      <a:pt x="1890" y="8600"/>
                      <a:pt x="1890" y="8600"/>
                    </a:cubicBezTo>
                    <a:cubicBezTo>
                      <a:pt x="0" y="8600"/>
                      <a:pt x="0" y="8600"/>
                      <a:pt x="0" y="8600"/>
                    </a:cubicBezTo>
                    <a:cubicBezTo>
                      <a:pt x="0" y="21600"/>
                      <a:pt x="0" y="21600"/>
                      <a:pt x="0" y="21600"/>
                    </a:cubicBezTo>
                    <a:cubicBezTo>
                      <a:pt x="21600" y="21600"/>
                      <a:pt x="21600" y="21600"/>
                      <a:pt x="21600" y="21600"/>
                    </a:cubicBezTo>
                    <a:cubicBezTo>
                      <a:pt x="21600" y="8600"/>
                      <a:pt x="21600" y="8600"/>
                      <a:pt x="21600" y="8600"/>
                    </a:cubicBezTo>
                    <a:lnTo>
                      <a:pt x="19710" y="8600"/>
                    </a:lnTo>
                    <a:close/>
                    <a:moveTo>
                      <a:pt x="12150" y="18800"/>
                    </a:moveTo>
                    <a:cubicBezTo>
                      <a:pt x="8910" y="18800"/>
                      <a:pt x="8910" y="18800"/>
                      <a:pt x="8910" y="18800"/>
                    </a:cubicBezTo>
                    <a:cubicBezTo>
                      <a:pt x="9720" y="15400"/>
                      <a:pt x="9720" y="15400"/>
                      <a:pt x="9720" y="15400"/>
                    </a:cubicBezTo>
                    <a:cubicBezTo>
                      <a:pt x="9180" y="15200"/>
                      <a:pt x="8910" y="14800"/>
                      <a:pt x="8910" y="14400"/>
                    </a:cubicBezTo>
                    <a:cubicBezTo>
                      <a:pt x="8910" y="13800"/>
                      <a:pt x="9720" y="13200"/>
                      <a:pt x="10530" y="13200"/>
                    </a:cubicBezTo>
                    <a:cubicBezTo>
                      <a:pt x="11340" y="13200"/>
                      <a:pt x="12150" y="13800"/>
                      <a:pt x="12150" y="14400"/>
                    </a:cubicBezTo>
                    <a:cubicBezTo>
                      <a:pt x="12150" y="14800"/>
                      <a:pt x="11880" y="15200"/>
                      <a:pt x="11340" y="15400"/>
                    </a:cubicBezTo>
                    <a:lnTo>
                      <a:pt x="12150" y="18800"/>
                    </a:lnTo>
                    <a:close/>
                    <a:moveTo>
                      <a:pt x="15660" y="8600"/>
                    </a:moveTo>
                    <a:cubicBezTo>
                      <a:pt x="5940" y="8600"/>
                      <a:pt x="5940" y="8600"/>
                      <a:pt x="5940" y="8600"/>
                    </a:cubicBezTo>
                    <a:cubicBezTo>
                      <a:pt x="5940" y="6600"/>
                      <a:pt x="5940" y="6600"/>
                      <a:pt x="5940" y="6600"/>
                    </a:cubicBezTo>
                    <a:cubicBezTo>
                      <a:pt x="5940" y="4600"/>
                      <a:pt x="8100" y="3000"/>
                      <a:pt x="10800" y="3000"/>
                    </a:cubicBezTo>
                    <a:cubicBezTo>
                      <a:pt x="13500" y="3000"/>
                      <a:pt x="15660" y="4600"/>
                      <a:pt x="15660" y="6600"/>
                    </a:cubicBezTo>
                    <a:lnTo>
                      <a:pt x="15660" y="8600"/>
                    </a:lnTo>
                    <a:close/>
                  </a:path>
                </a:pathLst>
              </a:custGeom>
              <a:solidFill>
                <a:srgbClr val="E6C579"/>
              </a:solidFill>
              <a:ln w="19050">
                <a:solidFill>
                  <a:srgbClr val="3F4756"/>
                </a:solidFill>
                <a:miter lim="400000"/>
              </a:ln>
              <a:effectLst>
                <a:outerShdw blurRad="101600" dist="50800" dir="5400000" rotWithShape="0">
                  <a:srgbClr val="000000">
                    <a:alpha val="20000"/>
                  </a:srgbClr>
                </a:outerShdw>
              </a:effectLst>
            </p:spPr>
            <p:txBody>
              <a:bodyPr lIns="121919" tIns="121919" rIns="121919" bIns="121919"/>
              <a:lstStyle/>
              <a:p>
                <a:pPr algn="l" defTabSz="2438400">
                  <a:defRPr sz="4800" b="0">
                    <a:latin typeface="Calibri"/>
                    <a:ea typeface="Calibri"/>
                    <a:cs typeface="Calibri"/>
                    <a:sym typeface="Calibri"/>
                  </a:defRPr>
                </a:pPr>
                <a:endParaRPr/>
              </a:p>
            </p:txBody>
          </p:sp>
        </p:grpSp>
        <p:grpSp>
          <p:nvGrpSpPr>
            <p:cNvPr id="1124" name="Group 1123">
              <a:extLst>
                <a:ext uri="{FF2B5EF4-FFF2-40B4-BE49-F238E27FC236}">
                  <a16:creationId xmlns:a16="http://schemas.microsoft.com/office/drawing/2014/main" id="{5730C0B5-DEF3-783C-1957-F3CD92A6F1AA}"/>
                </a:ext>
              </a:extLst>
            </p:cNvPr>
            <p:cNvGrpSpPr>
              <a:grpSpLocks noChangeAspect="1"/>
            </p:cNvGrpSpPr>
            <p:nvPr/>
          </p:nvGrpSpPr>
          <p:grpSpPr>
            <a:xfrm>
              <a:off x="3097981" y="6671713"/>
              <a:ext cx="792000" cy="792000"/>
              <a:chOff x="5257302" y="3782304"/>
              <a:chExt cx="2336801" cy="2336801"/>
            </a:xfrm>
          </p:grpSpPr>
          <p:sp>
            <p:nvSpPr>
              <p:cNvPr id="1125" name="Google Shape;805;p28">
                <a:extLst>
                  <a:ext uri="{FF2B5EF4-FFF2-40B4-BE49-F238E27FC236}">
                    <a16:creationId xmlns:a16="http://schemas.microsoft.com/office/drawing/2014/main" id="{AC585517-9083-0714-764D-4B803DAF817D}"/>
                  </a:ext>
                </a:extLst>
              </p:cNvPr>
              <p:cNvSpPr/>
              <p:nvPr/>
            </p:nvSpPr>
            <p:spPr>
              <a:xfrm rot="16200000">
                <a:off x="5257302" y="3782304"/>
                <a:ext cx="2336801" cy="2336801"/>
              </a:xfrm>
              <a:prstGeom prst="ellipse">
                <a:avLst/>
              </a:prstGeom>
              <a:solidFill>
                <a:srgbClr val="D8AF6F"/>
              </a:solidFill>
              <a:ln w="6350">
                <a:solidFill>
                  <a:srgbClr val="3F4756"/>
                </a:solidFill>
                <a:miter lim="400000"/>
              </a:ln>
              <a:effectLst>
                <a:outerShdw blurRad="101600" dist="50800" dir="5400000" rotWithShape="0">
                  <a:srgbClr val="000000">
                    <a:alpha val="20000"/>
                  </a:srgbClr>
                </a:outerShdw>
              </a:effectLst>
            </p:spPr>
            <p:txBody>
              <a:bodyPr lIns="0" tIns="0" rIns="0" bIns="0"/>
              <a:lstStyle/>
              <a:p>
                <a:pPr algn="l" defTabSz="914400">
                  <a:defRPr sz="1400" b="0">
                    <a:solidFill>
                      <a:srgbClr val="737572"/>
                    </a:solidFill>
                    <a:latin typeface="Arial"/>
                    <a:ea typeface="Arial"/>
                    <a:cs typeface="Arial"/>
                    <a:sym typeface="Arial"/>
                  </a:defRPr>
                </a:pPr>
                <a:endParaRPr/>
              </a:p>
            </p:txBody>
          </p:sp>
          <p:sp>
            <p:nvSpPr>
              <p:cNvPr id="1126" name="Line">
                <a:extLst>
                  <a:ext uri="{FF2B5EF4-FFF2-40B4-BE49-F238E27FC236}">
                    <a16:creationId xmlns:a16="http://schemas.microsoft.com/office/drawing/2014/main" id="{70D65B4A-E943-B7D6-5D60-7A7A727B6B36}"/>
                  </a:ext>
                </a:extLst>
              </p:cNvPr>
              <p:cNvSpPr/>
              <p:nvPr/>
            </p:nvSpPr>
            <p:spPr>
              <a:xfrm>
                <a:off x="6442484" y="5520186"/>
                <a:ext cx="831152" cy="1"/>
              </a:xfrm>
              <a:prstGeom prst="line">
                <a:avLst/>
              </a:prstGeom>
              <a:ln w="76200">
                <a:solidFill>
                  <a:srgbClr val="3F4756"/>
                </a:solidFill>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27" name="Shape">
                <a:extLst>
                  <a:ext uri="{FF2B5EF4-FFF2-40B4-BE49-F238E27FC236}">
                    <a16:creationId xmlns:a16="http://schemas.microsoft.com/office/drawing/2014/main" id="{BD2C1A8F-BBCA-1B36-5329-5026D5D41CBD}"/>
                  </a:ext>
                </a:extLst>
              </p:cNvPr>
              <p:cNvSpPr/>
              <p:nvPr/>
            </p:nvSpPr>
            <p:spPr>
              <a:xfrm rot="16980000">
                <a:off x="6298847" y="3730785"/>
                <a:ext cx="407106" cy="15934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446"/>
                      <a:pt x="2597" y="2786"/>
                      <a:pt x="6740" y="3591"/>
                    </a:cubicBezTo>
                    <a:cubicBezTo>
                      <a:pt x="2597" y="4395"/>
                      <a:pt x="0" y="5732"/>
                      <a:pt x="0" y="7189"/>
                    </a:cubicBezTo>
                    <a:cubicBezTo>
                      <a:pt x="0" y="8647"/>
                      <a:pt x="2599" y="9985"/>
                      <a:pt x="6750" y="10788"/>
                    </a:cubicBezTo>
                    <a:cubicBezTo>
                      <a:pt x="2599" y="11592"/>
                      <a:pt x="0" y="12931"/>
                      <a:pt x="0" y="14389"/>
                    </a:cubicBezTo>
                    <a:cubicBezTo>
                      <a:pt x="0" y="15850"/>
                      <a:pt x="2611" y="17189"/>
                      <a:pt x="6773" y="17992"/>
                    </a:cubicBezTo>
                    <a:cubicBezTo>
                      <a:pt x="2611" y="18800"/>
                      <a:pt x="0" y="20150"/>
                      <a:pt x="0" y="21600"/>
                    </a:cubicBezTo>
                    <a:lnTo>
                      <a:pt x="2993" y="21600"/>
                    </a:lnTo>
                    <a:cubicBezTo>
                      <a:pt x="2993" y="21321"/>
                      <a:pt x="3129" y="21049"/>
                      <a:pt x="3382" y="20790"/>
                    </a:cubicBezTo>
                    <a:lnTo>
                      <a:pt x="18214" y="20790"/>
                    </a:lnTo>
                    <a:cubicBezTo>
                      <a:pt x="18467" y="21049"/>
                      <a:pt x="18602" y="21321"/>
                      <a:pt x="18602" y="21600"/>
                    </a:cubicBezTo>
                    <a:lnTo>
                      <a:pt x="21600" y="21600"/>
                    </a:lnTo>
                    <a:cubicBezTo>
                      <a:pt x="21600" y="20150"/>
                      <a:pt x="18986" y="18801"/>
                      <a:pt x="14823" y="17994"/>
                    </a:cubicBezTo>
                    <a:cubicBezTo>
                      <a:pt x="18986" y="17191"/>
                      <a:pt x="21600" y="15850"/>
                      <a:pt x="21600" y="14389"/>
                    </a:cubicBezTo>
                    <a:cubicBezTo>
                      <a:pt x="21600" y="12931"/>
                      <a:pt x="18996" y="11592"/>
                      <a:pt x="14846" y="10788"/>
                    </a:cubicBezTo>
                    <a:cubicBezTo>
                      <a:pt x="18997" y="9985"/>
                      <a:pt x="21600" y="8647"/>
                      <a:pt x="21600" y="7189"/>
                    </a:cubicBezTo>
                    <a:cubicBezTo>
                      <a:pt x="21600" y="5732"/>
                      <a:pt x="19003" y="4395"/>
                      <a:pt x="14860" y="3591"/>
                    </a:cubicBezTo>
                    <a:cubicBezTo>
                      <a:pt x="19003" y="2786"/>
                      <a:pt x="21600" y="1446"/>
                      <a:pt x="21600" y="0"/>
                    </a:cubicBezTo>
                    <a:lnTo>
                      <a:pt x="18602" y="0"/>
                    </a:lnTo>
                    <a:cubicBezTo>
                      <a:pt x="18602" y="257"/>
                      <a:pt x="18479" y="510"/>
                      <a:pt x="18246" y="756"/>
                    </a:cubicBezTo>
                    <a:lnTo>
                      <a:pt x="3349" y="756"/>
                    </a:lnTo>
                    <a:cubicBezTo>
                      <a:pt x="3117" y="510"/>
                      <a:pt x="2993" y="257"/>
                      <a:pt x="2993" y="0"/>
                    </a:cubicBezTo>
                    <a:lnTo>
                      <a:pt x="0" y="0"/>
                    </a:lnTo>
                    <a:close/>
                    <a:moveTo>
                      <a:pt x="4252" y="1404"/>
                    </a:moveTo>
                    <a:lnTo>
                      <a:pt x="17348" y="1404"/>
                    </a:lnTo>
                    <a:cubicBezTo>
                      <a:pt x="16021" y="2117"/>
                      <a:pt x="13716" y="2709"/>
                      <a:pt x="10807" y="3027"/>
                    </a:cubicBezTo>
                    <a:lnTo>
                      <a:pt x="10798" y="3026"/>
                    </a:lnTo>
                    <a:lnTo>
                      <a:pt x="10788" y="3027"/>
                    </a:lnTo>
                    <a:cubicBezTo>
                      <a:pt x="7879" y="2709"/>
                      <a:pt x="5579" y="2117"/>
                      <a:pt x="4252" y="1404"/>
                    </a:cubicBezTo>
                    <a:close/>
                    <a:moveTo>
                      <a:pt x="10798" y="4161"/>
                    </a:moveTo>
                    <a:cubicBezTo>
                      <a:pt x="13712" y="4479"/>
                      <a:pt x="16020" y="5064"/>
                      <a:pt x="17348" y="5778"/>
                    </a:cubicBezTo>
                    <a:lnTo>
                      <a:pt x="4247" y="5778"/>
                    </a:lnTo>
                    <a:cubicBezTo>
                      <a:pt x="5576" y="5064"/>
                      <a:pt x="7883" y="4479"/>
                      <a:pt x="10798" y="4161"/>
                    </a:cubicBezTo>
                    <a:close/>
                    <a:moveTo>
                      <a:pt x="3349" y="6426"/>
                    </a:moveTo>
                    <a:lnTo>
                      <a:pt x="18246" y="6426"/>
                    </a:lnTo>
                    <a:cubicBezTo>
                      <a:pt x="18479" y="6673"/>
                      <a:pt x="18602" y="6929"/>
                      <a:pt x="18602" y="7189"/>
                    </a:cubicBezTo>
                    <a:cubicBezTo>
                      <a:pt x="18602" y="7444"/>
                      <a:pt x="18484" y="7695"/>
                      <a:pt x="18260" y="7938"/>
                    </a:cubicBezTo>
                    <a:lnTo>
                      <a:pt x="3340" y="7938"/>
                    </a:lnTo>
                    <a:cubicBezTo>
                      <a:pt x="3116" y="7695"/>
                      <a:pt x="2993" y="7444"/>
                      <a:pt x="2993" y="7189"/>
                    </a:cubicBezTo>
                    <a:cubicBezTo>
                      <a:pt x="2993" y="6929"/>
                      <a:pt x="3117" y="6673"/>
                      <a:pt x="3349" y="6426"/>
                    </a:cubicBezTo>
                    <a:close/>
                    <a:moveTo>
                      <a:pt x="4224" y="8586"/>
                    </a:moveTo>
                    <a:lnTo>
                      <a:pt x="17376" y="8586"/>
                    </a:lnTo>
                    <a:cubicBezTo>
                      <a:pt x="16052" y="9306"/>
                      <a:pt x="13731" y="9898"/>
                      <a:pt x="10798" y="10218"/>
                    </a:cubicBezTo>
                    <a:cubicBezTo>
                      <a:pt x="7864" y="9898"/>
                      <a:pt x="5548" y="9306"/>
                      <a:pt x="4224" y="8586"/>
                    </a:cubicBezTo>
                    <a:close/>
                    <a:moveTo>
                      <a:pt x="10798" y="11360"/>
                    </a:moveTo>
                    <a:cubicBezTo>
                      <a:pt x="13688" y="11676"/>
                      <a:pt x="15982" y="12255"/>
                      <a:pt x="17316" y="12960"/>
                    </a:cubicBezTo>
                    <a:lnTo>
                      <a:pt x="4284" y="12960"/>
                    </a:lnTo>
                    <a:cubicBezTo>
                      <a:pt x="5618" y="12255"/>
                      <a:pt x="7908" y="11676"/>
                      <a:pt x="10798" y="11360"/>
                    </a:cubicBezTo>
                    <a:close/>
                    <a:moveTo>
                      <a:pt x="3368" y="13608"/>
                    </a:moveTo>
                    <a:lnTo>
                      <a:pt x="18232" y="13608"/>
                    </a:lnTo>
                    <a:cubicBezTo>
                      <a:pt x="18476" y="13861"/>
                      <a:pt x="18602" y="14123"/>
                      <a:pt x="18602" y="14389"/>
                    </a:cubicBezTo>
                    <a:cubicBezTo>
                      <a:pt x="18602" y="14638"/>
                      <a:pt x="18492" y="14883"/>
                      <a:pt x="18278" y="15120"/>
                    </a:cubicBezTo>
                    <a:lnTo>
                      <a:pt x="3322" y="15120"/>
                    </a:lnTo>
                    <a:cubicBezTo>
                      <a:pt x="3108" y="14883"/>
                      <a:pt x="2993" y="14638"/>
                      <a:pt x="2993" y="14389"/>
                    </a:cubicBezTo>
                    <a:cubicBezTo>
                      <a:pt x="2993" y="14123"/>
                      <a:pt x="3124" y="13861"/>
                      <a:pt x="3368" y="13608"/>
                    </a:cubicBezTo>
                    <a:close/>
                    <a:moveTo>
                      <a:pt x="4191" y="15768"/>
                    </a:moveTo>
                    <a:lnTo>
                      <a:pt x="17409" y="15768"/>
                    </a:lnTo>
                    <a:cubicBezTo>
                      <a:pt x="16090" y="16496"/>
                      <a:pt x="13756" y="17094"/>
                      <a:pt x="10798" y="17417"/>
                    </a:cubicBezTo>
                    <a:cubicBezTo>
                      <a:pt x="7840" y="17094"/>
                      <a:pt x="5510" y="16496"/>
                      <a:pt x="4191" y="15768"/>
                    </a:cubicBezTo>
                    <a:close/>
                    <a:moveTo>
                      <a:pt x="10798" y="18571"/>
                    </a:moveTo>
                    <a:cubicBezTo>
                      <a:pt x="13669" y="18884"/>
                      <a:pt x="15951" y="19445"/>
                      <a:pt x="17288" y="20142"/>
                    </a:cubicBezTo>
                    <a:lnTo>
                      <a:pt x="4307" y="20142"/>
                    </a:lnTo>
                    <a:cubicBezTo>
                      <a:pt x="5645" y="19445"/>
                      <a:pt x="7926" y="18884"/>
                      <a:pt x="10798" y="18571"/>
                    </a:cubicBezTo>
                    <a:close/>
                  </a:path>
                </a:pathLst>
              </a:custGeom>
              <a:solidFill>
                <a:srgbClr val="3F4756"/>
              </a:solidFill>
              <a:ln w="12700">
                <a:solidFill>
                  <a:srgbClr val="D6D6D6"/>
                </a:solidFill>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28" name="Rectangle">
                <a:extLst>
                  <a:ext uri="{FF2B5EF4-FFF2-40B4-BE49-F238E27FC236}">
                    <a16:creationId xmlns:a16="http://schemas.microsoft.com/office/drawing/2014/main" id="{1DEC3312-DD3E-6125-AADF-28E335F57292}"/>
                  </a:ext>
                </a:extLst>
              </p:cNvPr>
              <p:cNvSpPr/>
              <p:nvPr/>
            </p:nvSpPr>
            <p:spPr>
              <a:xfrm>
                <a:off x="5606303" y="5380486"/>
                <a:ext cx="225259" cy="67619"/>
              </a:xfrm>
              <a:prstGeom prst="rect">
                <a:avLst/>
              </a:prstGeom>
              <a:solidFill>
                <a:srgbClr val="FFC64F"/>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29" name="Rectangle">
                <a:extLst>
                  <a:ext uri="{FF2B5EF4-FFF2-40B4-BE49-F238E27FC236}">
                    <a16:creationId xmlns:a16="http://schemas.microsoft.com/office/drawing/2014/main" id="{FF153B7B-0901-B64D-C262-CF604D76129C}"/>
                  </a:ext>
                </a:extLst>
              </p:cNvPr>
              <p:cNvSpPr/>
              <p:nvPr/>
            </p:nvSpPr>
            <p:spPr>
              <a:xfrm>
                <a:off x="5606303" y="5282061"/>
                <a:ext cx="225259" cy="67619"/>
              </a:xfrm>
              <a:prstGeom prst="rect">
                <a:avLst/>
              </a:prstGeom>
              <a:solidFill>
                <a:srgbClr val="737572"/>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0" name="Rectangle">
                <a:extLst>
                  <a:ext uri="{FF2B5EF4-FFF2-40B4-BE49-F238E27FC236}">
                    <a16:creationId xmlns:a16="http://schemas.microsoft.com/office/drawing/2014/main" id="{E45AFBE3-9523-194C-91E1-23EC9083B945}"/>
                  </a:ext>
                </a:extLst>
              </p:cNvPr>
              <p:cNvSpPr/>
              <p:nvPr/>
            </p:nvSpPr>
            <p:spPr>
              <a:xfrm>
                <a:off x="5606303" y="5183636"/>
                <a:ext cx="225259" cy="67619"/>
              </a:xfrm>
              <a:prstGeom prst="rect">
                <a:avLst/>
              </a:prstGeom>
              <a:solidFill>
                <a:srgbClr val="A05A44"/>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1" name="Rectangle">
                <a:extLst>
                  <a:ext uri="{FF2B5EF4-FFF2-40B4-BE49-F238E27FC236}">
                    <a16:creationId xmlns:a16="http://schemas.microsoft.com/office/drawing/2014/main" id="{9B0933F5-F43C-C475-EE5E-3BE38C790DDE}"/>
                  </a:ext>
                </a:extLst>
              </p:cNvPr>
              <p:cNvSpPr/>
              <p:nvPr/>
            </p:nvSpPr>
            <p:spPr>
              <a:xfrm>
                <a:off x="5860303" y="5380486"/>
                <a:ext cx="225259" cy="67619"/>
              </a:xfrm>
              <a:prstGeom prst="rect">
                <a:avLst/>
              </a:prstGeom>
              <a:solidFill>
                <a:srgbClr val="FFE4B8"/>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2" name="Rectangle">
                <a:extLst>
                  <a:ext uri="{FF2B5EF4-FFF2-40B4-BE49-F238E27FC236}">
                    <a16:creationId xmlns:a16="http://schemas.microsoft.com/office/drawing/2014/main" id="{97BF3730-5133-7BF5-F7FA-83B8A7FFFB58}"/>
                  </a:ext>
                </a:extLst>
              </p:cNvPr>
              <p:cNvSpPr/>
              <p:nvPr/>
            </p:nvSpPr>
            <p:spPr>
              <a:xfrm>
                <a:off x="5860303" y="5282061"/>
                <a:ext cx="225259" cy="67619"/>
              </a:xfrm>
              <a:prstGeom prst="rect">
                <a:avLst/>
              </a:prstGeom>
              <a:solidFill>
                <a:srgbClr val="6A430C"/>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3" name="Rectangle">
                <a:extLst>
                  <a:ext uri="{FF2B5EF4-FFF2-40B4-BE49-F238E27FC236}">
                    <a16:creationId xmlns:a16="http://schemas.microsoft.com/office/drawing/2014/main" id="{84EF2CAB-12B8-528D-DF89-36AE4BF84170}"/>
                  </a:ext>
                </a:extLst>
              </p:cNvPr>
              <p:cNvSpPr/>
              <p:nvPr/>
            </p:nvSpPr>
            <p:spPr>
              <a:xfrm>
                <a:off x="5860303" y="5183636"/>
                <a:ext cx="225259" cy="67619"/>
              </a:xfrm>
              <a:prstGeom prst="rect">
                <a:avLst/>
              </a:prstGeom>
              <a:solidFill>
                <a:srgbClr val="FFE9E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4" name="Rectangle">
                <a:extLst>
                  <a:ext uri="{FF2B5EF4-FFF2-40B4-BE49-F238E27FC236}">
                    <a16:creationId xmlns:a16="http://schemas.microsoft.com/office/drawing/2014/main" id="{683CF6D5-37F0-C64C-0AEB-A2204FB2793F}"/>
                  </a:ext>
                </a:extLst>
              </p:cNvPr>
              <p:cNvSpPr/>
              <p:nvPr/>
            </p:nvSpPr>
            <p:spPr>
              <a:xfrm>
                <a:off x="5860303" y="5081092"/>
                <a:ext cx="225259" cy="67619"/>
              </a:xfrm>
              <a:prstGeom prst="rect">
                <a:avLst/>
              </a:prstGeom>
              <a:solidFill>
                <a:srgbClr val="CB810B"/>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5" name="Rectangle">
                <a:extLst>
                  <a:ext uri="{FF2B5EF4-FFF2-40B4-BE49-F238E27FC236}">
                    <a16:creationId xmlns:a16="http://schemas.microsoft.com/office/drawing/2014/main" id="{45284989-30D2-11F6-D192-0BBF64D01481}"/>
                  </a:ext>
                </a:extLst>
              </p:cNvPr>
              <p:cNvSpPr/>
              <p:nvPr/>
            </p:nvSpPr>
            <p:spPr>
              <a:xfrm>
                <a:off x="6750459" y="5380486"/>
                <a:ext cx="225259" cy="67619"/>
              </a:xfrm>
              <a:prstGeom prst="rect">
                <a:avLst/>
              </a:prstGeom>
              <a:solidFill>
                <a:srgbClr val="929999"/>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6" name="Rectangle">
                <a:extLst>
                  <a:ext uri="{FF2B5EF4-FFF2-40B4-BE49-F238E27FC236}">
                    <a16:creationId xmlns:a16="http://schemas.microsoft.com/office/drawing/2014/main" id="{C470BD95-E7AA-9424-C5A3-EE74C83C9FF7}"/>
                  </a:ext>
                </a:extLst>
              </p:cNvPr>
              <p:cNvSpPr/>
              <p:nvPr/>
            </p:nvSpPr>
            <p:spPr>
              <a:xfrm>
                <a:off x="6750459" y="5282061"/>
                <a:ext cx="225259" cy="67619"/>
              </a:xfrm>
              <a:prstGeom prst="rect">
                <a:avLst/>
              </a:prstGeom>
              <a:solidFill>
                <a:srgbClr val="FFC64F"/>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7" name="Rectangle">
                <a:extLst>
                  <a:ext uri="{FF2B5EF4-FFF2-40B4-BE49-F238E27FC236}">
                    <a16:creationId xmlns:a16="http://schemas.microsoft.com/office/drawing/2014/main" id="{FF06C770-641B-51D6-9637-B0CF24FD4FE8}"/>
                  </a:ext>
                </a:extLst>
              </p:cNvPr>
              <p:cNvSpPr/>
              <p:nvPr/>
            </p:nvSpPr>
            <p:spPr>
              <a:xfrm>
                <a:off x="6750459" y="5183636"/>
                <a:ext cx="225259" cy="67619"/>
              </a:xfrm>
              <a:prstGeom prst="rect">
                <a:avLst/>
              </a:prstGeom>
              <a:solidFill>
                <a:srgbClr val="FFE9E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8" name="Rectangle">
                <a:extLst>
                  <a:ext uri="{FF2B5EF4-FFF2-40B4-BE49-F238E27FC236}">
                    <a16:creationId xmlns:a16="http://schemas.microsoft.com/office/drawing/2014/main" id="{4FE622CC-B215-5B4F-8506-67679217CED9}"/>
                  </a:ext>
                </a:extLst>
              </p:cNvPr>
              <p:cNvSpPr/>
              <p:nvPr/>
            </p:nvSpPr>
            <p:spPr>
              <a:xfrm>
                <a:off x="6743590" y="5081092"/>
                <a:ext cx="225259" cy="67619"/>
              </a:xfrm>
              <a:prstGeom prst="rect">
                <a:avLst/>
              </a:prstGeom>
              <a:solidFill>
                <a:srgbClr val="D5C09F"/>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39" name="Rectangle">
                <a:extLst>
                  <a:ext uri="{FF2B5EF4-FFF2-40B4-BE49-F238E27FC236}">
                    <a16:creationId xmlns:a16="http://schemas.microsoft.com/office/drawing/2014/main" id="{99C309B4-8358-F00B-6BBE-815BE9424D63}"/>
                  </a:ext>
                </a:extLst>
              </p:cNvPr>
              <p:cNvSpPr/>
              <p:nvPr/>
            </p:nvSpPr>
            <p:spPr>
              <a:xfrm>
                <a:off x="7004459" y="5380486"/>
                <a:ext cx="225259" cy="67619"/>
              </a:xfrm>
              <a:prstGeom prst="rect">
                <a:avLst/>
              </a:prstGeom>
              <a:solidFill>
                <a:srgbClr val="FFE9E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0" name="Rectangle">
                <a:extLst>
                  <a:ext uri="{FF2B5EF4-FFF2-40B4-BE49-F238E27FC236}">
                    <a16:creationId xmlns:a16="http://schemas.microsoft.com/office/drawing/2014/main" id="{A35AE469-8776-B8E4-9EB4-314286F6A3F1}"/>
                  </a:ext>
                </a:extLst>
              </p:cNvPr>
              <p:cNvSpPr/>
              <p:nvPr/>
            </p:nvSpPr>
            <p:spPr>
              <a:xfrm>
                <a:off x="7004459" y="5282061"/>
                <a:ext cx="225259" cy="67619"/>
              </a:xfrm>
              <a:prstGeom prst="rect">
                <a:avLst/>
              </a:prstGeom>
              <a:solidFill>
                <a:srgbClr val="A05A44"/>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1" name="Rectangle">
                <a:extLst>
                  <a:ext uri="{FF2B5EF4-FFF2-40B4-BE49-F238E27FC236}">
                    <a16:creationId xmlns:a16="http://schemas.microsoft.com/office/drawing/2014/main" id="{E6A1D28B-F666-AC6D-81F6-EFF0E49E72EA}"/>
                  </a:ext>
                </a:extLst>
              </p:cNvPr>
              <p:cNvSpPr/>
              <p:nvPr/>
            </p:nvSpPr>
            <p:spPr>
              <a:xfrm>
                <a:off x="7004459" y="5183636"/>
                <a:ext cx="225259" cy="67619"/>
              </a:xfrm>
              <a:prstGeom prst="rect">
                <a:avLst/>
              </a:prstGeom>
              <a:solidFill>
                <a:srgbClr val="6A430C"/>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2" name="Rectangle">
                <a:extLst>
                  <a:ext uri="{FF2B5EF4-FFF2-40B4-BE49-F238E27FC236}">
                    <a16:creationId xmlns:a16="http://schemas.microsoft.com/office/drawing/2014/main" id="{5088CEEB-C484-CAE5-7BB3-2B854D242C27}"/>
                  </a:ext>
                </a:extLst>
              </p:cNvPr>
              <p:cNvSpPr/>
              <p:nvPr/>
            </p:nvSpPr>
            <p:spPr>
              <a:xfrm>
                <a:off x="6492413" y="5380486"/>
                <a:ext cx="225259" cy="67619"/>
              </a:xfrm>
              <a:prstGeom prst="rect">
                <a:avLst/>
              </a:prstGeom>
              <a:solidFill>
                <a:srgbClr val="6A430C"/>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3" name="Rectangle">
                <a:extLst>
                  <a:ext uri="{FF2B5EF4-FFF2-40B4-BE49-F238E27FC236}">
                    <a16:creationId xmlns:a16="http://schemas.microsoft.com/office/drawing/2014/main" id="{463C2C33-E85B-54B2-1A0F-F797BAD2F5C1}"/>
                  </a:ext>
                </a:extLst>
              </p:cNvPr>
              <p:cNvSpPr/>
              <p:nvPr/>
            </p:nvSpPr>
            <p:spPr>
              <a:xfrm>
                <a:off x="6492413" y="5282061"/>
                <a:ext cx="225259" cy="67619"/>
              </a:xfrm>
              <a:prstGeom prst="rect">
                <a:avLst/>
              </a:prstGeom>
              <a:solidFill>
                <a:srgbClr val="FFCDA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4" name="Rectangle">
                <a:extLst>
                  <a:ext uri="{FF2B5EF4-FFF2-40B4-BE49-F238E27FC236}">
                    <a16:creationId xmlns:a16="http://schemas.microsoft.com/office/drawing/2014/main" id="{37395618-32F4-ADF8-36EB-A3A7982E7408}"/>
                  </a:ext>
                </a:extLst>
              </p:cNvPr>
              <p:cNvSpPr/>
              <p:nvPr/>
            </p:nvSpPr>
            <p:spPr>
              <a:xfrm>
                <a:off x="5860303" y="4982668"/>
                <a:ext cx="225259" cy="67619"/>
              </a:xfrm>
              <a:prstGeom prst="rect">
                <a:avLst/>
              </a:prstGeom>
              <a:solidFill>
                <a:srgbClr val="FFC64F"/>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5" name="Rectangle">
                <a:extLst>
                  <a:ext uri="{FF2B5EF4-FFF2-40B4-BE49-F238E27FC236}">
                    <a16:creationId xmlns:a16="http://schemas.microsoft.com/office/drawing/2014/main" id="{30D2B995-73E5-2295-548B-2707DCD2A0B9}"/>
                  </a:ext>
                </a:extLst>
              </p:cNvPr>
              <p:cNvSpPr/>
              <p:nvPr/>
            </p:nvSpPr>
            <p:spPr>
              <a:xfrm>
                <a:off x="6743590" y="4982668"/>
                <a:ext cx="225259" cy="67619"/>
              </a:xfrm>
              <a:prstGeom prst="rect">
                <a:avLst/>
              </a:prstGeom>
              <a:solidFill>
                <a:srgbClr val="FFE4B8"/>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6" name="Rectangle">
                <a:extLst>
                  <a:ext uri="{FF2B5EF4-FFF2-40B4-BE49-F238E27FC236}">
                    <a16:creationId xmlns:a16="http://schemas.microsoft.com/office/drawing/2014/main" id="{5B7C0C66-C082-F66E-B5F8-52308FADF489}"/>
                  </a:ext>
                </a:extLst>
              </p:cNvPr>
              <p:cNvSpPr/>
              <p:nvPr/>
            </p:nvSpPr>
            <p:spPr>
              <a:xfrm>
                <a:off x="7004459" y="5081092"/>
                <a:ext cx="225259" cy="67619"/>
              </a:xfrm>
              <a:prstGeom prst="rect">
                <a:avLst/>
              </a:prstGeom>
              <a:solidFill>
                <a:srgbClr val="CB810B"/>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7" name="Rectangle">
                <a:extLst>
                  <a:ext uri="{FF2B5EF4-FFF2-40B4-BE49-F238E27FC236}">
                    <a16:creationId xmlns:a16="http://schemas.microsoft.com/office/drawing/2014/main" id="{4D89436B-A731-88AD-E280-52D586216019}"/>
                  </a:ext>
                </a:extLst>
              </p:cNvPr>
              <p:cNvSpPr/>
              <p:nvPr/>
            </p:nvSpPr>
            <p:spPr>
              <a:xfrm>
                <a:off x="6743590" y="4876800"/>
                <a:ext cx="225259" cy="67618"/>
              </a:xfrm>
              <a:prstGeom prst="rect">
                <a:avLst/>
              </a:prstGeom>
              <a:solidFill>
                <a:srgbClr val="A05A44"/>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8" name="Rectangle">
                <a:extLst>
                  <a:ext uri="{FF2B5EF4-FFF2-40B4-BE49-F238E27FC236}">
                    <a16:creationId xmlns:a16="http://schemas.microsoft.com/office/drawing/2014/main" id="{E6C905AA-9F1F-1924-3EF1-EEC5C46D1A8F}"/>
                  </a:ext>
                </a:extLst>
              </p:cNvPr>
              <p:cNvSpPr/>
              <p:nvPr/>
            </p:nvSpPr>
            <p:spPr>
              <a:xfrm>
                <a:off x="5860303" y="4876800"/>
                <a:ext cx="225259" cy="67618"/>
              </a:xfrm>
              <a:prstGeom prst="rect">
                <a:avLst/>
              </a:prstGeom>
              <a:solidFill>
                <a:srgbClr val="FFCDA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49" name="Rectangle">
                <a:extLst>
                  <a:ext uri="{FF2B5EF4-FFF2-40B4-BE49-F238E27FC236}">
                    <a16:creationId xmlns:a16="http://schemas.microsoft.com/office/drawing/2014/main" id="{5E5ABEB0-8D93-B91F-A53C-D4ADD3336D04}"/>
                  </a:ext>
                </a:extLst>
              </p:cNvPr>
              <p:cNvSpPr/>
              <p:nvPr/>
            </p:nvSpPr>
            <p:spPr>
              <a:xfrm>
                <a:off x="6492413" y="5183636"/>
                <a:ext cx="225259" cy="67619"/>
              </a:xfrm>
              <a:prstGeom prst="rect">
                <a:avLst/>
              </a:prstGeom>
              <a:solidFill>
                <a:srgbClr val="D59534"/>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50" name="Line">
                <a:extLst>
                  <a:ext uri="{FF2B5EF4-FFF2-40B4-BE49-F238E27FC236}">
                    <a16:creationId xmlns:a16="http://schemas.microsoft.com/office/drawing/2014/main" id="{FEE9F643-0845-6DAA-D0EB-0BDD3A8FEF0E}"/>
                  </a:ext>
                </a:extLst>
              </p:cNvPr>
              <p:cNvSpPr/>
              <p:nvPr/>
            </p:nvSpPr>
            <p:spPr>
              <a:xfrm>
                <a:off x="5585669" y="5520186"/>
                <a:ext cx="528468" cy="1"/>
              </a:xfrm>
              <a:prstGeom prst="line">
                <a:avLst/>
              </a:prstGeom>
              <a:ln w="76200">
                <a:solidFill>
                  <a:srgbClr val="3F4756"/>
                </a:solidFill>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51" name="Line">
                <a:extLst>
                  <a:ext uri="{FF2B5EF4-FFF2-40B4-BE49-F238E27FC236}">
                    <a16:creationId xmlns:a16="http://schemas.microsoft.com/office/drawing/2014/main" id="{5ADFA14A-03D5-4AFB-FC12-1D27DE1A930E}"/>
                  </a:ext>
                </a:extLst>
              </p:cNvPr>
              <p:cNvSpPr/>
              <p:nvPr/>
            </p:nvSpPr>
            <p:spPr>
              <a:xfrm>
                <a:off x="6023324" y="5520186"/>
                <a:ext cx="831152" cy="1"/>
              </a:xfrm>
              <a:prstGeom prst="line">
                <a:avLst/>
              </a:prstGeom>
              <a:ln w="25400">
                <a:solidFill>
                  <a:srgbClr val="3F4756"/>
                </a:solidFill>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grpSp>
        <p:grpSp>
          <p:nvGrpSpPr>
            <p:cNvPr id="1152" name="Group 1151">
              <a:extLst>
                <a:ext uri="{FF2B5EF4-FFF2-40B4-BE49-F238E27FC236}">
                  <a16:creationId xmlns:a16="http://schemas.microsoft.com/office/drawing/2014/main" id="{6A54E11F-F2D9-89FB-890E-6CDB54C40932}"/>
                </a:ext>
              </a:extLst>
            </p:cNvPr>
            <p:cNvGrpSpPr/>
            <p:nvPr/>
          </p:nvGrpSpPr>
          <p:grpSpPr>
            <a:xfrm>
              <a:off x="3985934" y="6669720"/>
              <a:ext cx="792000" cy="792001"/>
              <a:chOff x="640632" y="5730564"/>
              <a:chExt cx="792000" cy="792001"/>
            </a:xfrm>
          </p:grpSpPr>
          <p:pic>
            <p:nvPicPr>
              <p:cNvPr id="1153" name="Picture 2" descr="A circular logo with dna symbols&#10;&#10;Description automatically generated with medium confidence">
                <a:extLst>
                  <a:ext uri="{FF2B5EF4-FFF2-40B4-BE49-F238E27FC236}">
                    <a16:creationId xmlns:a16="http://schemas.microsoft.com/office/drawing/2014/main" id="{A5924267-63AA-E62E-771A-7466687FA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632" y="5730565"/>
                <a:ext cx="792000" cy="792000"/>
              </a:xfrm>
              <a:prstGeom prst="rect">
                <a:avLst/>
              </a:prstGeom>
              <a:noFill/>
              <a:extLst>
                <a:ext uri="{909E8E84-426E-40DD-AFC4-6F175D3DCCD1}">
                  <a14:hiddenFill xmlns:a14="http://schemas.microsoft.com/office/drawing/2010/main">
                    <a:solidFill>
                      <a:srgbClr val="FFFFFF"/>
                    </a:solidFill>
                  </a14:hiddenFill>
                </a:ext>
              </a:extLst>
            </p:spPr>
          </p:pic>
          <p:sp>
            <p:nvSpPr>
              <p:cNvPr id="1154" name="Oval 1153">
                <a:extLst>
                  <a:ext uri="{FF2B5EF4-FFF2-40B4-BE49-F238E27FC236}">
                    <a16:creationId xmlns:a16="http://schemas.microsoft.com/office/drawing/2014/main" id="{C23CD734-88D3-0C8A-275B-AD847DFA0DA8}"/>
                  </a:ext>
                </a:extLst>
              </p:cNvPr>
              <p:cNvSpPr/>
              <p:nvPr/>
            </p:nvSpPr>
            <p:spPr>
              <a:xfrm>
                <a:off x="651404" y="5730564"/>
                <a:ext cx="781228" cy="788633"/>
              </a:xfrm>
              <a:prstGeom prst="ellipse">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grpSp>
      <p:sp>
        <p:nvSpPr>
          <p:cNvPr id="1156" name="TextBox 1155">
            <a:extLst>
              <a:ext uri="{FF2B5EF4-FFF2-40B4-BE49-F238E27FC236}">
                <a16:creationId xmlns:a16="http://schemas.microsoft.com/office/drawing/2014/main" id="{AC77C3D5-2ED1-9B89-9326-9F68CA1EDA74}"/>
              </a:ext>
            </a:extLst>
          </p:cNvPr>
          <p:cNvSpPr txBox="1"/>
          <p:nvPr/>
        </p:nvSpPr>
        <p:spPr>
          <a:xfrm>
            <a:off x="6807464" y="5323225"/>
            <a:ext cx="4546336" cy="3477875"/>
          </a:xfrm>
          <a:prstGeom prst="rect">
            <a:avLst/>
          </a:prstGeom>
          <a:noFill/>
        </p:spPr>
        <p:txBody>
          <a:bodyPr wrap="square" lIns="91440" tIns="45720" rIns="91440" bIns="45720" rtlCol="0" anchor="t">
            <a:spAutoFit/>
          </a:bodyPr>
          <a:lstStyle/>
          <a:p>
            <a:endParaRPr lang="en-US" sz="2200" b="1" dirty="0">
              <a:solidFill>
                <a:srgbClr val="404040"/>
              </a:solidFill>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b="1" dirty="0">
                <a:solidFill>
                  <a:srgbClr val="404040"/>
                </a:solidFill>
                <a:latin typeface="Montserrat" pitchFamily="2" charset="77"/>
                <a:cs typeface="Futura Condensed Medium" panose="020B0602020204020303" pitchFamily="34" charset="-79"/>
              </a:rPr>
              <a:t>Conferences &amp; seminars on DS</a:t>
            </a:r>
          </a:p>
          <a:p>
            <a:endParaRPr lang="en-US" sz="2200" b="1" dirty="0">
              <a:solidFill>
                <a:srgbClr val="404040"/>
              </a:solidFill>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b="1" dirty="0">
                <a:solidFill>
                  <a:srgbClr val="404040"/>
                </a:solidFill>
                <a:latin typeface="Montserrat" pitchFamily="2" charset="77"/>
                <a:cs typeface="Futura Condensed Medium" panose="020B0602020204020303" pitchFamily="34" charset="-79"/>
              </a:rPr>
              <a:t>Matchmaking events </a:t>
            </a:r>
          </a:p>
          <a:p>
            <a:endParaRPr lang="en-US" sz="2200" b="1" dirty="0">
              <a:solidFill>
                <a:srgbClr val="404040"/>
              </a:solidFill>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b="1" dirty="0">
                <a:solidFill>
                  <a:srgbClr val="404040"/>
                </a:solidFill>
                <a:latin typeface="Montserrat" pitchFamily="2" charset="77"/>
                <a:cs typeface="Futura Condensed Medium" panose="020B0602020204020303" pitchFamily="34" charset="-79"/>
              </a:rPr>
              <a:t>Contact relevant depart-</a:t>
            </a:r>
            <a:r>
              <a:rPr lang="en-US" sz="2200" b="1" dirty="0" err="1">
                <a:solidFill>
                  <a:srgbClr val="404040"/>
                </a:solidFill>
                <a:latin typeface="Montserrat" pitchFamily="2" charset="77"/>
                <a:cs typeface="Futura Condensed Medium" panose="020B0602020204020303" pitchFamily="34" charset="-79"/>
              </a:rPr>
              <a:t>ment</a:t>
            </a:r>
            <a:r>
              <a:rPr lang="en-US" sz="2200" b="1" dirty="0">
                <a:solidFill>
                  <a:srgbClr val="404040"/>
                </a:solidFill>
                <a:latin typeface="Montserrat" pitchFamily="2" charset="77"/>
                <a:cs typeface="Futura Condensed Medium" panose="020B0602020204020303" pitchFamily="34" charset="-79"/>
              </a:rPr>
              <a:t>, group, support -and core facility</a:t>
            </a:r>
          </a:p>
          <a:p>
            <a:endParaRPr lang="en-US" sz="2200" b="1" dirty="0">
              <a:solidFill>
                <a:srgbClr val="404040"/>
              </a:solidFill>
              <a:latin typeface="Montserrat" pitchFamily="2" charset="77"/>
              <a:cs typeface="Futura Condensed Medium" panose="020B0602020204020303" pitchFamily="34" charset="-79"/>
            </a:endParaRPr>
          </a:p>
        </p:txBody>
      </p:sp>
      <p:sp>
        <p:nvSpPr>
          <p:cNvPr id="1157" name="TextBox 1156">
            <a:extLst>
              <a:ext uri="{FF2B5EF4-FFF2-40B4-BE49-F238E27FC236}">
                <a16:creationId xmlns:a16="http://schemas.microsoft.com/office/drawing/2014/main" id="{9133124E-9E57-54B2-0318-E96CEC390922}"/>
              </a:ext>
            </a:extLst>
          </p:cNvPr>
          <p:cNvSpPr txBox="1"/>
          <p:nvPr/>
        </p:nvSpPr>
        <p:spPr>
          <a:xfrm>
            <a:off x="11963400" y="4536162"/>
            <a:ext cx="6629400" cy="4493538"/>
          </a:xfrm>
          <a:prstGeom prst="rect">
            <a:avLst/>
          </a:prstGeom>
          <a:noFill/>
        </p:spPr>
        <p:txBody>
          <a:bodyPr wrap="square" lIns="91440" tIns="45720" rIns="91440" bIns="45720" rtlCol="0" anchor="t">
            <a:spAutoFit/>
          </a:bodyPr>
          <a:lstStyle/>
          <a:p>
            <a:endParaRPr lang="en-US" sz="2200" b="1" dirty="0">
              <a:solidFill>
                <a:srgbClr val="404040"/>
              </a:solidFill>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b="1" dirty="0">
                <a:solidFill>
                  <a:srgbClr val="404040"/>
                </a:solidFill>
                <a:latin typeface="Montserrat" pitchFamily="2" charset="77"/>
                <a:cs typeface="Futura Condensed Medium" panose="020B0602020204020303" pitchFamily="34" charset="-79"/>
                <a:hlinkClick r:id="rId4">
                  <a:extLst>
                    <a:ext uri="{A12FA001-AC4F-418D-AE19-62706E023703}">
                      <ahyp:hlinkClr xmlns:ahyp="http://schemas.microsoft.com/office/drawing/2018/hyperlinkcolor" val="tx"/>
                    </a:ext>
                  </a:extLst>
                </a:hlinkClick>
              </a:rPr>
              <a:t>https://www.coursera.org/</a:t>
            </a:r>
            <a:r>
              <a:rPr lang="en-US" sz="2200" b="1" dirty="0">
                <a:solidFill>
                  <a:srgbClr val="404040"/>
                </a:solidFill>
                <a:latin typeface="Montserrat" pitchFamily="2" charset="77"/>
                <a:cs typeface="Futura Condensed Medium" panose="020B0602020204020303" pitchFamily="34" charset="-79"/>
              </a:rPr>
              <a:t> </a:t>
            </a:r>
          </a:p>
          <a:p>
            <a:pPr marL="342900" indent="-342900">
              <a:buFont typeface="Arial" panose="020B0604020202020204" pitchFamily="34" charset="0"/>
              <a:buChar char="•"/>
            </a:pPr>
            <a:r>
              <a:rPr lang="en-US" sz="2200" b="1" dirty="0">
                <a:solidFill>
                  <a:srgbClr val="404040"/>
                </a:solidFill>
                <a:latin typeface="Montserrat" pitchFamily="2" charset="77"/>
                <a:cs typeface="Futura Condensed Medium" panose="020B0602020204020303" pitchFamily="34" charset="-79"/>
                <a:hlinkClick r:id="rId5">
                  <a:extLst>
                    <a:ext uri="{A12FA001-AC4F-418D-AE19-62706E023703}">
                      <ahyp:hlinkClr xmlns:ahyp="http://schemas.microsoft.com/office/drawing/2018/hyperlinkcolor" val="tx"/>
                    </a:ext>
                  </a:extLst>
                </a:hlinkClick>
              </a:rPr>
              <a:t>https://www.codecademy.com</a:t>
            </a:r>
            <a:endParaRPr lang="en-US" sz="2200" b="1" dirty="0">
              <a:solidFill>
                <a:srgbClr val="404040"/>
              </a:solidFill>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b="1" dirty="0">
                <a:solidFill>
                  <a:srgbClr val="404040"/>
                </a:solidFill>
                <a:latin typeface="Montserrat" pitchFamily="2" charset="77"/>
                <a:cs typeface="Futura Condensed Medium" panose="020B0602020204020303" pitchFamily="34" charset="-79"/>
                <a:hlinkClick r:id="rId6">
                  <a:extLst>
                    <a:ext uri="{A12FA001-AC4F-418D-AE19-62706E023703}">
                      <ahyp:hlinkClr xmlns:ahyp="http://schemas.microsoft.com/office/drawing/2018/hyperlinkcolor" val="tx"/>
                    </a:ext>
                  </a:extLst>
                </a:hlinkClick>
              </a:rPr>
              <a:t>https://www.datacamp.com/</a:t>
            </a:r>
            <a:r>
              <a:rPr lang="en-US" sz="2200" b="1" dirty="0">
                <a:solidFill>
                  <a:srgbClr val="404040"/>
                </a:solidFill>
                <a:latin typeface="Montserrat" pitchFamily="2" charset="77"/>
                <a:cs typeface="Futura Condensed Medium" panose="020B0602020204020303" pitchFamily="34" charset="-79"/>
              </a:rPr>
              <a:t> </a:t>
            </a:r>
          </a:p>
          <a:p>
            <a:endParaRPr lang="en-US" sz="2200" b="1" dirty="0">
              <a:solidFill>
                <a:srgbClr val="404040"/>
              </a:solidFill>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b="1" dirty="0">
                <a:solidFill>
                  <a:srgbClr val="404040"/>
                </a:solidFill>
                <a:latin typeface="Montserrat" pitchFamily="2" charset="77"/>
                <a:cs typeface="Futura Condensed Medium" panose="020B0602020204020303" pitchFamily="34" charset="-79"/>
                <a:hlinkClick r:id="rId7">
                  <a:extLst>
                    <a:ext uri="{A12FA001-AC4F-418D-AE19-62706E023703}">
                      <ahyp:hlinkClr xmlns:ahyp="http://schemas.microsoft.com/office/drawing/2018/hyperlinkcolor" val="tx"/>
                    </a:ext>
                  </a:extLst>
                </a:hlinkClick>
              </a:rPr>
              <a:t>https://towardsdatascience.com/</a:t>
            </a:r>
            <a:endParaRPr lang="en-US" sz="2200" b="1" dirty="0">
              <a:solidFill>
                <a:srgbClr val="404040"/>
              </a:solidFill>
              <a:latin typeface="Montserrat" pitchFamily="2" charset="77"/>
              <a:cs typeface="Futura Condensed Medium" panose="020B0602020204020303" pitchFamily="34" charset="-79"/>
            </a:endParaRPr>
          </a:p>
          <a:p>
            <a:pPr marL="342900" indent="-342900">
              <a:buFont typeface="Arial" panose="020B0604020202020204" pitchFamily="34" charset="0"/>
              <a:buChar char="•"/>
            </a:pPr>
            <a:endParaRPr lang="en-US" sz="2200" b="1" dirty="0">
              <a:solidFill>
                <a:srgbClr val="404040"/>
              </a:solidFill>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GB" sz="2200" b="1" dirty="0">
                <a:solidFill>
                  <a:srgbClr val="404040"/>
                </a:solidFill>
                <a:latin typeface="Montserrat" pitchFamily="2" charset="77"/>
              </a:rPr>
              <a:t>Stack Overflow &amp; Reddit </a:t>
            </a:r>
          </a:p>
          <a:p>
            <a:endParaRPr lang="en-GB" sz="2200" b="1" dirty="0">
              <a:solidFill>
                <a:srgbClr val="404040"/>
              </a:solidFill>
              <a:latin typeface="Montserrat" pitchFamily="2" charset="77"/>
            </a:endParaRPr>
          </a:p>
          <a:p>
            <a:pPr marL="342900" indent="-342900">
              <a:buFont typeface="Arial" panose="020B0604020202020204" pitchFamily="34" charset="0"/>
              <a:buChar char="•"/>
            </a:pPr>
            <a:r>
              <a:rPr lang="en-US" sz="2200" b="1" i="1" dirty="0">
                <a:solidFill>
                  <a:srgbClr val="404040"/>
                </a:solidFill>
                <a:latin typeface="Montserrat" pitchFamily="2" charset="77"/>
                <a:cs typeface="Futura Condensed Medium" panose="020B0602020204020303" pitchFamily="34" charset="-79"/>
              </a:rPr>
              <a:t>Books: </a:t>
            </a:r>
          </a:p>
          <a:p>
            <a:r>
              <a:rPr lang="en-US" sz="2200" b="1" i="1" dirty="0">
                <a:solidFill>
                  <a:srgbClr val="404040"/>
                </a:solidFill>
                <a:latin typeface="Montserrat" pitchFamily="2" charset="77"/>
                <a:cs typeface="Futura Condensed Medium" panose="020B0602020204020303" pitchFamily="34" charset="-79"/>
              </a:rPr>
              <a:t>”R for Data Science”</a:t>
            </a:r>
          </a:p>
          <a:p>
            <a:r>
              <a:rPr lang="en-US" sz="2200" b="1" i="1" dirty="0">
                <a:solidFill>
                  <a:srgbClr val="404040"/>
                </a:solidFill>
                <a:latin typeface="Montserrat" pitchFamily="2" charset="77"/>
                <a:cs typeface="Futura Condensed Medium" panose="020B0602020204020303" pitchFamily="34" charset="-79"/>
              </a:rPr>
              <a:t>“</a:t>
            </a:r>
            <a:r>
              <a:rPr lang="en-GB" sz="2200" b="1" i="1" dirty="0">
                <a:solidFill>
                  <a:srgbClr val="404040"/>
                </a:solidFill>
                <a:latin typeface="Montserrat" pitchFamily="2" charset="77"/>
              </a:rPr>
              <a:t>Python Data Science Handbook</a:t>
            </a:r>
            <a:r>
              <a:rPr lang="en-US" sz="2200" b="1" i="1" dirty="0">
                <a:solidFill>
                  <a:srgbClr val="404040"/>
                </a:solidFill>
                <a:latin typeface="Montserrat" pitchFamily="2" charset="77"/>
                <a:cs typeface="Futura Condensed Medium" panose="020B0602020204020303" pitchFamily="34" charset="-79"/>
              </a:rPr>
              <a:t>”, “</a:t>
            </a:r>
            <a:r>
              <a:rPr lang="en-GB" sz="2200" b="1" i="1" dirty="0">
                <a:solidFill>
                  <a:srgbClr val="404040"/>
                </a:solidFill>
                <a:latin typeface="Montserrat" pitchFamily="2" charset="77"/>
              </a:rPr>
              <a:t>Statistics for Health Data Science”</a:t>
            </a:r>
          </a:p>
        </p:txBody>
      </p:sp>
      <p:pic>
        <p:nvPicPr>
          <p:cNvPr id="1158" name="Picture 1157" descr="A blue and black logo&#10;&#10;Description automatically generated">
            <a:extLst>
              <a:ext uri="{FF2B5EF4-FFF2-40B4-BE49-F238E27FC236}">
                <a16:creationId xmlns:a16="http://schemas.microsoft.com/office/drawing/2014/main" id="{05976EF5-5699-3CDA-8E13-2BDE0A927DC5}"/>
              </a:ext>
            </a:extLst>
          </p:cNvPr>
          <p:cNvPicPr>
            <a:picLocks noChangeAspect="1"/>
          </p:cNvPicPr>
          <p:nvPr/>
        </p:nvPicPr>
        <p:blipFill>
          <a:blip r:embed="rId8" cstate="print">
            <a:extLst>
              <a:ext uri="{BEBA8EAE-BF5A-486C-A8C5-ECC9F3942E4B}">
                <a14:imgProps xmlns:a14="http://schemas.microsoft.com/office/drawing/2010/main">
                  <a14:imgLayer r:embed="rId9">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1160" name="Graphic 1159" descr="Wireless with solid fill">
            <a:extLst>
              <a:ext uri="{FF2B5EF4-FFF2-40B4-BE49-F238E27FC236}">
                <a16:creationId xmlns:a16="http://schemas.microsoft.com/office/drawing/2014/main" id="{482C69A7-B809-0E34-19FF-9432CD7D2F5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6452255" y="3231555"/>
            <a:ext cx="1073745" cy="1073745"/>
          </a:xfrm>
          <a:prstGeom prst="rect">
            <a:avLst/>
          </a:prstGeom>
        </p:spPr>
      </p:pic>
    </p:spTree>
    <p:extLst>
      <p:ext uri="{BB962C8B-B14F-4D97-AF65-F5344CB8AC3E}">
        <p14:creationId xmlns:p14="http://schemas.microsoft.com/office/powerpoint/2010/main" val="3308707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A344E759-168E-4D8C-8749-E7E59DAAD890}"/>
              </a:ext>
            </a:extLst>
          </p:cNvPr>
          <p:cNvSpPr/>
          <p:nvPr/>
        </p:nvSpPr>
        <p:spPr>
          <a:xfrm>
            <a:off x="-76200" y="-114300"/>
            <a:ext cx="18391414" cy="2781350"/>
          </a:xfrm>
          <a:custGeom>
            <a:avLst/>
            <a:gdLst/>
            <a:ahLst/>
            <a:cxnLst/>
            <a:rect l="l" t="t" r="r" b="b"/>
            <a:pathLst>
              <a:path w="220314" h="2861297">
                <a:moveTo>
                  <a:pt x="0" y="0"/>
                </a:moveTo>
                <a:lnTo>
                  <a:pt x="220314" y="0"/>
                </a:lnTo>
                <a:lnTo>
                  <a:pt x="220314" y="2861297"/>
                </a:lnTo>
                <a:lnTo>
                  <a:pt x="0" y="2861297"/>
                </a:lnTo>
                <a:close/>
              </a:path>
            </a:pathLst>
          </a:custGeom>
          <a:solidFill>
            <a:srgbClr val="404040"/>
          </a:solidFill>
        </p:spPr>
        <p:txBody>
          <a:bodyPr/>
          <a:lstStyle/>
          <a:p>
            <a:endParaRPr lang="en-DK" dirty="0"/>
          </a:p>
        </p:txBody>
      </p:sp>
      <p:pic>
        <p:nvPicPr>
          <p:cNvPr id="8" name="Picture 7" descr="A blue and black logo&#10;&#10;Description automatically generated">
            <a:extLst>
              <a:ext uri="{FF2B5EF4-FFF2-40B4-BE49-F238E27FC236}">
                <a16:creationId xmlns:a16="http://schemas.microsoft.com/office/drawing/2014/main" id="{A6005DC8-AF94-DDDA-994A-CC41FF15BB68}"/>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 name="Picture 2" descr="A building with trees in front of it&#10;&#10;Description automatically generated">
            <a:extLst>
              <a:ext uri="{FF2B5EF4-FFF2-40B4-BE49-F238E27FC236}">
                <a16:creationId xmlns:a16="http://schemas.microsoft.com/office/drawing/2014/main" id="{B34EB830-9E65-FC99-8118-FCF437BA2E23}"/>
              </a:ext>
            </a:extLst>
          </p:cNvPr>
          <p:cNvPicPr>
            <a:picLocks noChangeAspect="1"/>
          </p:cNvPicPr>
          <p:nvPr/>
        </p:nvPicPr>
        <p:blipFill rotWithShape="1">
          <a:blip r:embed="rId5">
            <a:extLst>
              <a:ext uri="{28A0092B-C50C-407E-A947-70E740481C1C}">
                <a14:useLocalDpi xmlns:a14="http://schemas.microsoft.com/office/drawing/2010/main" val="0"/>
              </a:ext>
            </a:extLst>
          </a:blip>
          <a:srcRect l="15509"/>
          <a:stretch/>
        </p:blipFill>
        <p:spPr>
          <a:xfrm>
            <a:off x="10179161" y="3663043"/>
            <a:ext cx="7194439" cy="6014040"/>
          </a:xfrm>
          <a:prstGeom prst="rect">
            <a:avLst/>
          </a:prstGeom>
        </p:spPr>
      </p:pic>
      <p:sp>
        <p:nvSpPr>
          <p:cNvPr id="5" name="TextBox 4">
            <a:extLst>
              <a:ext uri="{FF2B5EF4-FFF2-40B4-BE49-F238E27FC236}">
                <a16:creationId xmlns:a16="http://schemas.microsoft.com/office/drawing/2014/main" id="{4099832B-8902-C5BA-BFF5-81FBEC5E8BF7}"/>
              </a:ext>
            </a:extLst>
          </p:cNvPr>
          <p:cNvSpPr txBox="1"/>
          <p:nvPr/>
        </p:nvSpPr>
        <p:spPr>
          <a:xfrm>
            <a:off x="1152072" y="3314700"/>
            <a:ext cx="8601528" cy="7463582"/>
          </a:xfrm>
          <a:prstGeom prst="rect">
            <a:avLst/>
          </a:prstGeom>
          <a:noFill/>
        </p:spPr>
        <p:txBody>
          <a:bodyPr wrap="square" lIns="91440" tIns="45720" rIns="91440" bIns="45720" rtlCol="0" anchor="t">
            <a:spAutoFit/>
          </a:bodyPr>
          <a:lstStyle/>
          <a:p>
            <a:endParaRPr lang="en-US" sz="2600" dirty="0">
              <a:latin typeface="Montserrat" pitchFamily="2" charset="77"/>
              <a:cs typeface="Futura Condensed Medium" panose="020B0602020204020303" pitchFamily="34" charset="-79"/>
            </a:endParaRPr>
          </a:p>
          <a:p>
            <a:r>
              <a:rPr lang="en-US" sz="2400" dirty="0">
                <a:latin typeface="Montserrat" pitchFamily="2" charset="77"/>
                <a:cs typeface="Futura Condensed Medium" panose="020B0602020204020303" pitchFamily="34" charset="-79"/>
              </a:rPr>
              <a:t>The Digital Core Curriculum (</a:t>
            </a:r>
            <a:r>
              <a:rPr lang="en-US" sz="2400" b="1" dirty="0">
                <a:latin typeface="Montserrat" pitchFamily="2" charset="77"/>
                <a:cs typeface="Futura Condensed Medium" panose="020B0602020204020303" pitchFamily="34" charset="-79"/>
              </a:rPr>
              <a:t>DCC</a:t>
            </a:r>
            <a:r>
              <a:rPr lang="en-US" sz="2400" dirty="0">
                <a:latin typeface="Montserrat" pitchFamily="2" charset="77"/>
                <a:cs typeface="Futura Condensed Medium" panose="020B0602020204020303" pitchFamily="34" charset="-79"/>
              </a:rPr>
              <a:t>) initiative:</a:t>
            </a:r>
          </a:p>
          <a:p>
            <a:endParaRPr lang="en-US" sz="24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KU educations to include digital literacy and data science competences</a:t>
            </a:r>
            <a:endParaRPr lang="en-US" sz="2600" dirty="0">
              <a:latin typeface="Montserrat"/>
              <a:cs typeface="Futura Condensed Medium"/>
            </a:endParaRPr>
          </a:p>
          <a:p>
            <a:endParaRPr lang="en-US" sz="2600" dirty="0">
              <a:latin typeface="Montserrat"/>
              <a:cs typeface="Futura Condensed Medium"/>
            </a:endParaRPr>
          </a:p>
          <a:p>
            <a:pPr marL="457200" indent="-457200">
              <a:buFont typeface="Arial" panose="020B0604020202020204" pitchFamily="34" charset="0"/>
              <a:buChar char="•"/>
            </a:pPr>
            <a:r>
              <a:rPr lang="en-US" sz="2600" dirty="0">
                <a:latin typeface="Montserrat"/>
                <a:cs typeface="Futura Condensed Medium"/>
              </a:rPr>
              <a:t>DS in Medical Research is the future!</a:t>
            </a:r>
          </a:p>
          <a:p>
            <a:endParaRPr lang="en-US" sz="2600" dirty="0">
              <a:latin typeface="Montserrat"/>
              <a:cs typeface="Futura Condensed Medium"/>
            </a:endParaRPr>
          </a:p>
          <a:p>
            <a:endParaRPr lang="en-US" sz="2600" dirty="0">
              <a:latin typeface="Montserrat"/>
              <a:cs typeface="Futura Condensed Medium"/>
            </a:endParaRPr>
          </a:p>
          <a:p>
            <a:pPr marL="457200" indent="-457200">
              <a:buFont typeface="Arial" panose="020B0604020202020204" pitchFamily="34" charset="0"/>
              <a:buChar char="•"/>
            </a:pPr>
            <a:r>
              <a:rPr lang="en-US" sz="2600" dirty="0">
                <a:latin typeface="Montserrat"/>
                <a:cs typeface="Futura Condensed Medium"/>
              </a:rPr>
              <a:t>As a domain expert, so what is your role?</a:t>
            </a:r>
          </a:p>
          <a:p>
            <a:endParaRPr lang="en-US" sz="2600" dirty="0">
              <a:latin typeface="Montserrat"/>
              <a:cs typeface="Futura Condensed Medium"/>
            </a:endParaRPr>
          </a:p>
          <a:p>
            <a:pPr marL="1371600" lvl="2" indent="-457200">
              <a:lnSpc>
                <a:spcPct val="150000"/>
              </a:lnSpc>
              <a:buFont typeface="Arial" panose="020B0604020202020204" pitchFamily="34" charset="0"/>
              <a:buChar char="•"/>
            </a:pPr>
            <a:r>
              <a:rPr lang="en-US" sz="2600" dirty="0">
                <a:latin typeface="Montserrat"/>
                <a:cs typeface="Futura Condensed Medium"/>
              </a:rPr>
              <a:t>Form a collaboration with a data scientist </a:t>
            </a:r>
          </a:p>
          <a:p>
            <a:pPr marL="1371600" lvl="2" indent="-457200">
              <a:lnSpc>
                <a:spcPct val="150000"/>
              </a:lnSpc>
              <a:buFont typeface="Arial" panose="020B0604020202020204" pitchFamily="34" charset="0"/>
              <a:buChar char="•"/>
            </a:pPr>
            <a:r>
              <a:rPr lang="en-US" sz="2600" dirty="0">
                <a:latin typeface="Montserrat"/>
                <a:cs typeface="Futura Condensed Medium"/>
              </a:rPr>
              <a:t>Encourage your staff to take DS courses</a:t>
            </a:r>
          </a:p>
          <a:p>
            <a:pPr marL="1371600" lvl="2" indent="-457200">
              <a:lnSpc>
                <a:spcPct val="150000"/>
              </a:lnSpc>
              <a:buFont typeface="Arial" panose="020B0604020202020204" pitchFamily="34" charset="0"/>
              <a:buChar char="•"/>
            </a:pPr>
            <a:r>
              <a:rPr lang="en-US" sz="2600" dirty="0">
                <a:latin typeface="Montserrat"/>
                <a:cs typeface="Futura Condensed Medium"/>
              </a:rPr>
              <a:t>Know where to get help with DS analysis</a:t>
            </a:r>
          </a:p>
          <a:p>
            <a:endParaRPr lang="en-US" sz="2600" dirty="0">
              <a:latin typeface="Montserrat"/>
              <a:cs typeface="Futura Condensed Medium"/>
            </a:endParaRPr>
          </a:p>
          <a:p>
            <a:pPr marL="1828800" lvl="3"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endParaRPr lang="en-US" sz="2800" dirty="0">
              <a:latin typeface="Montserrat" pitchFamily="2" charset="77"/>
              <a:ea typeface="Tahoma" panose="020B0604030504040204" pitchFamily="34" charset="0"/>
              <a:cs typeface="Tahoma" panose="020B0604030504040204" pitchFamily="34" charset="0"/>
            </a:endParaRPr>
          </a:p>
        </p:txBody>
      </p:sp>
      <p:pic>
        <p:nvPicPr>
          <p:cNvPr id="16" name="Picture 15" descr="A white text on a black background&#10;&#10;Description automatically generated">
            <a:extLst>
              <a:ext uri="{FF2B5EF4-FFF2-40B4-BE49-F238E27FC236}">
                <a16:creationId xmlns:a16="http://schemas.microsoft.com/office/drawing/2014/main" id="{DF627EBE-A052-6954-2946-B4B3AA4299D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34200" y="310896"/>
            <a:ext cx="4764738" cy="2096485"/>
          </a:xfrm>
          <a:prstGeom prst="rect">
            <a:avLst/>
          </a:prstGeom>
        </p:spPr>
      </p:pic>
    </p:spTree>
    <p:extLst>
      <p:ext uri="{BB962C8B-B14F-4D97-AF65-F5344CB8AC3E}">
        <p14:creationId xmlns:p14="http://schemas.microsoft.com/office/powerpoint/2010/main" val="14946295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DB156A35-028B-19BE-7059-F798194BF108}"/>
              </a:ext>
            </a:extLst>
          </p:cNvPr>
          <p:cNvSpPr/>
          <p:nvPr/>
        </p:nvSpPr>
        <p:spPr>
          <a:xfrm>
            <a:off x="914400" y="5981700"/>
            <a:ext cx="9982200" cy="3835594"/>
          </a:xfrm>
          <a:prstGeom prst="roundRect">
            <a:avLst/>
          </a:prstGeom>
          <a:solidFill>
            <a:srgbClr val="81C8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4" name="Freeform 4">
            <a:extLst>
              <a:ext uri="{FF2B5EF4-FFF2-40B4-BE49-F238E27FC236}">
                <a16:creationId xmlns:a16="http://schemas.microsoft.com/office/drawing/2014/main" id="{8167EEA1-FFD9-A5C4-E30F-D27553EC79A9}"/>
              </a:ext>
            </a:extLst>
          </p:cNvPr>
          <p:cNvSpPr/>
          <p:nvPr/>
        </p:nvSpPr>
        <p:spPr>
          <a:xfrm>
            <a:off x="0" y="469706"/>
            <a:ext cx="18288000" cy="21789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6" name="TextBox 6"/>
          <p:cNvSpPr txBox="1"/>
          <p:nvPr/>
        </p:nvSpPr>
        <p:spPr>
          <a:xfrm>
            <a:off x="2895600" y="1137545"/>
            <a:ext cx="12496800" cy="957955"/>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DATA SCIENCE IN YOUR TEACHING</a:t>
            </a:r>
          </a:p>
        </p:txBody>
      </p:sp>
      <p:sp>
        <p:nvSpPr>
          <p:cNvPr id="3" name="TextBox 7">
            <a:extLst>
              <a:ext uri="{FF2B5EF4-FFF2-40B4-BE49-F238E27FC236}">
                <a16:creationId xmlns:a16="http://schemas.microsoft.com/office/drawing/2014/main" id="{0A227C01-B9B6-D6DF-119D-FADD93CA4C7F}"/>
              </a:ext>
            </a:extLst>
          </p:cNvPr>
          <p:cNvSpPr txBox="1"/>
          <p:nvPr/>
        </p:nvSpPr>
        <p:spPr>
          <a:xfrm>
            <a:off x="762000" y="3261907"/>
            <a:ext cx="11353800" cy="6279604"/>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400" b="1" dirty="0">
                <a:solidFill>
                  <a:srgbClr val="404040"/>
                </a:solidFill>
                <a:latin typeface="Montserrat" panose="00000500000000000000" pitchFamily="2" charset="0"/>
              </a:rPr>
              <a:t>Could you incorporate more data science in your teaching?</a:t>
            </a:r>
            <a:endParaRPr lang="en-US" sz="2400" dirty="0">
              <a:solidFill>
                <a:srgbClr val="404040"/>
              </a:solidFill>
              <a:latin typeface="Montserrat" panose="00000500000000000000" pitchFamily="2" charset="0"/>
            </a:endParaRPr>
          </a:p>
          <a:p>
            <a:pPr marL="914400" lvl="1" indent="-457200">
              <a:lnSpc>
                <a:spcPts val="4480"/>
              </a:lnSpc>
              <a:buFont typeface="Arial" panose="020B0604020202020204" pitchFamily="34" charset="0"/>
              <a:buChar char="•"/>
            </a:pPr>
            <a:r>
              <a:rPr lang="en-US" sz="2400" dirty="0">
                <a:solidFill>
                  <a:srgbClr val="404040"/>
                </a:solidFill>
                <a:latin typeface="Montserrat" panose="00000500000000000000" pitchFamily="2" charset="0"/>
              </a:rPr>
              <a:t>Take courses and learn yourself</a:t>
            </a:r>
          </a:p>
          <a:p>
            <a:pPr marL="914400" lvl="1" indent="-457200">
              <a:lnSpc>
                <a:spcPts val="4480"/>
              </a:lnSpc>
              <a:buFont typeface="Arial" panose="020B0604020202020204" pitchFamily="34" charset="0"/>
              <a:buChar char="•"/>
            </a:pPr>
            <a:r>
              <a:rPr lang="en-US" sz="2400" dirty="0">
                <a:solidFill>
                  <a:srgbClr val="404040"/>
                </a:solidFill>
                <a:latin typeface="Montserrat" panose="00000500000000000000" pitchFamily="2" charset="0"/>
              </a:rPr>
              <a:t>Get inspired by colleagues</a:t>
            </a:r>
          </a:p>
          <a:p>
            <a:pPr marL="914400" lvl="1" indent="-457200">
              <a:lnSpc>
                <a:spcPts val="4480"/>
              </a:lnSpc>
              <a:buFont typeface="Arial" panose="020B0604020202020204" pitchFamily="34" charset="0"/>
              <a:buChar char="•"/>
            </a:pPr>
            <a:r>
              <a:rPr lang="en-US" sz="2400" dirty="0">
                <a:solidFill>
                  <a:srgbClr val="404040"/>
                </a:solidFill>
                <a:latin typeface="Montserrat" panose="00000500000000000000" pitchFamily="2" charset="0"/>
              </a:rPr>
              <a:t>Collaborate with colleagues in DS on course materials</a:t>
            </a:r>
          </a:p>
          <a:p>
            <a:pPr lvl="1">
              <a:lnSpc>
                <a:spcPts val="4480"/>
              </a:lnSpc>
            </a:pPr>
            <a:endParaRPr lang="en-US" sz="2400" dirty="0">
              <a:solidFill>
                <a:srgbClr val="404040"/>
              </a:solidFill>
              <a:latin typeface="Montserrat" panose="00000500000000000000" pitchFamily="2" charset="0"/>
            </a:endParaRPr>
          </a:p>
          <a:p>
            <a:pPr marL="914400" lvl="1" indent="-457200">
              <a:lnSpc>
                <a:spcPts val="4480"/>
              </a:lnSpc>
              <a:buFont typeface="Arial" panose="020B0604020202020204" pitchFamily="34" charset="0"/>
              <a:buChar char="•"/>
            </a:pPr>
            <a:r>
              <a:rPr lang="en-US" sz="2400" b="1" dirty="0">
                <a:solidFill>
                  <a:srgbClr val="404040"/>
                </a:solidFill>
                <a:latin typeface="Montserrat" panose="00000500000000000000" pitchFamily="2" charset="0"/>
              </a:rPr>
              <a:t>Start a little at a time:</a:t>
            </a:r>
          </a:p>
          <a:p>
            <a:pPr marL="1371600" lvl="2" indent="-457200">
              <a:lnSpc>
                <a:spcPts val="4480"/>
              </a:lnSpc>
              <a:buFont typeface="Arial" panose="020B0604020202020204" pitchFamily="34" charset="0"/>
              <a:buChar char="•"/>
            </a:pPr>
            <a:r>
              <a:rPr lang="en-US" sz="2400" dirty="0">
                <a:solidFill>
                  <a:srgbClr val="404040"/>
                </a:solidFill>
                <a:latin typeface="Montserrat" panose="00000500000000000000" pitchFamily="2" charset="0"/>
              </a:rPr>
              <a:t>Move from Excel </a:t>
            </a:r>
            <a:r>
              <a:rPr lang="en-US" sz="2400" dirty="0">
                <a:solidFill>
                  <a:srgbClr val="404040"/>
                </a:solidFill>
                <a:latin typeface="Montserrat" panose="00000500000000000000" pitchFamily="2" charset="0"/>
                <a:sym typeface="Wingdings" pitchFamily="2" charset="2"/>
              </a:rPr>
              <a:t></a:t>
            </a:r>
            <a:r>
              <a:rPr lang="en-US" sz="2400" dirty="0">
                <a:solidFill>
                  <a:srgbClr val="404040"/>
                </a:solidFill>
                <a:latin typeface="Montserrat" panose="00000500000000000000" pitchFamily="2" charset="0"/>
              </a:rPr>
              <a:t> R or Python</a:t>
            </a:r>
          </a:p>
          <a:p>
            <a:pPr marL="1371600" lvl="2" indent="-457200">
              <a:lnSpc>
                <a:spcPts val="4480"/>
              </a:lnSpc>
              <a:buFont typeface="Arial" panose="020B0604020202020204" pitchFamily="34" charset="0"/>
              <a:buChar char="•"/>
            </a:pPr>
            <a:r>
              <a:rPr lang="en-US" sz="2400" dirty="0">
                <a:solidFill>
                  <a:srgbClr val="404040"/>
                </a:solidFill>
                <a:latin typeface="Montserrat" panose="00000500000000000000" pitchFamily="2" charset="0"/>
              </a:rPr>
              <a:t>Think about old analysis and RQs in a new ‘DS light’  </a:t>
            </a:r>
          </a:p>
          <a:p>
            <a:pPr marL="1371600" lvl="2" indent="-457200">
              <a:lnSpc>
                <a:spcPts val="4480"/>
              </a:lnSpc>
              <a:buFont typeface="Arial" panose="020B0604020202020204" pitchFamily="34" charset="0"/>
              <a:buChar char="•"/>
            </a:pPr>
            <a:r>
              <a:rPr lang="en-US" sz="2400" dirty="0">
                <a:solidFill>
                  <a:srgbClr val="404040"/>
                </a:solidFill>
                <a:latin typeface="Montserrat" panose="00000500000000000000" pitchFamily="2" charset="0"/>
              </a:rPr>
              <a:t>Encourage your students to explore DS tools (</a:t>
            </a:r>
            <a:r>
              <a:rPr lang="en-US" sz="2400" dirty="0" err="1">
                <a:solidFill>
                  <a:srgbClr val="404040"/>
                </a:solidFill>
                <a:latin typeface="Montserrat" panose="00000500000000000000" pitchFamily="2" charset="0"/>
              </a:rPr>
              <a:t>Github</a:t>
            </a:r>
            <a:r>
              <a:rPr lang="en-US" sz="2400" dirty="0">
                <a:solidFill>
                  <a:srgbClr val="404040"/>
                </a:solidFill>
                <a:latin typeface="Montserrat" panose="00000500000000000000" pitchFamily="2" charset="0"/>
              </a:rPr>
              <a:t>, Programming, HPC)</a:t>
            </a:r>
          </a:p>
          <a:p>
            <a:pPr marL="1371600" lvl="2" indent="-457200">
              <a:lnSpc>
                <a:spcPts val="4480"/>
              </a:lnSpc>
              <a:buFont typeface="Arial" panose="020B0604020202020204" pitchFamily="34" charset="0"/>
              <a:buChar char="•"/>
            </a:pPr>
            <a:r>
              <a:rPr lang="en-US" sz="2400" dirty="0">
                <a:solidFill>
                  <a:srgbClr val="404040"/>
                </a:solidFill>
                <a:latin typeface="Montserrat" panose="00000500000000000000" pitchFamily="2" charset="0"/>
              </a:rPr>
              <a:t>Get familiar with </a:t>
            </a:r>
            <a:r>
              <a:rPr lang="en-US" sz="2400" dirty="0" err="1">
                <a:solidFill>
                  <a:srgbClr val="404040"/>
                </a:solidFill>
                <a:latin typeface="Montserrat" panose="00000500000000000000" pitchFamily="2" charset="0"/>
              </a:rPr>
              <a:t>ChatGPT</a:t>
            </a:r>
            <a:endParaRPr lang="en-US" sz="2400" dirty="0">
              <a:solidFill>
                <a:srgbClr val="404040"/>
              </a:solidFill>
              <a:latin typeface="Montserrat" panose="00000500000000000000" pitchFamily="2" charset="0"/>
            </a:endParaRPr>
          </a:p>
        </p:txBody>
      </p:sp>
      <p:pic>
        <p:nvPicPr>
          <p:cNvPr id="5" name="Picture 4" descr="A yellow and white typewriter&#10;&#10;Description automatically generated">
            <a:extLst>
              <a:ext uri="{FF2B5EF4-FFF2-40B4-BE49-F238E27FC236}">
                <a16:creationId xmlns:a16="http://schemas.microsoft.com/office/drawing/2014/main" id="{34B0B0D3-20D2-1CE5-D2FC-0617169EBF36}"/>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5812"/>
                    </a14:imgEffect>
                    <a14:imgEffect>
                      <a14:saturation sat="56000"/>
                    </a14:imgEffect>
                  </a14:imgLayer>
                </a14:imgProps>
              </a:ext>
              <a:ext uri="{28A0092B-C50C-407E-A947-70E740481C1C}">
                <a14:useLocalDpi xmlns:a14="http://schemas.microsoft.com/office/drawing/2010/main" val="0"/>
              </a:ext>
            </a:extLst>
          </a:blip>
          <a:srcRect l="14655" r="19019"/>
          <a:stretch/>
        </p:blipFill>
        <p:spPr>
          <a:xfrm>
            <a:off x="11561414" y="3361425"/>
            <a:ext cx="6116986" cy="6348315"/>
          </a:xfrm>
          <a:prstGeom prst="rect">
            <a:avLst/>
          </a:prstGeom>
        </p:spPr>
      </p:pic>
      <p:pic>
        <p:nvPicPr>
          <p:cNvPr id="2" name="Picture 1" descr="A blue and black logo&#10;&#10;Description automatically generated">
            <a:extLst>
              <a:ext uri="{FF2B5EF4-FFF2-40B4-BE49-F238E27FC236}">
                <a16:creationId xmlns:a16="http://schemas.microsoft.com/office/drawing/2014/main" id="{3585524F-1F2A-2A29-0F3C-D7F690B66895}"/>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0442438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96886" y="3453002"/>
            <a:ext cx="14782800" cy="2604752"/>
          </a:xfrm>
          <a:prstGeom prst="rect">
            <a:avLst/>
          </a:prstGeom>
          <a:noFill/>
        </p:spPr>
        <p:txBody>
          <a:bodyPr wrap="square" lIns="91440" tIns="45720" rIns="91440" bIns="45720" rtlCol="0" anchor="t">
            <a:spAutoFit/>
          </a:bodyPr>
          <a:lstStyle/>
          <a:p>
            <a:pPr marL="457200" indent="-457200">
              <a:lnSpc>
                <a:spcPct val="150000"/>
              </a:lnSpc>
              <a:buFont typeface="Arial" panose="020B0604020202020204" pitchFamily="34" charset="0"/>
              <a:buChar char="•"/>
            </a:pPr>
            <a:r>
              <a:rPr lang="en-US" sz="2800" dirty="0">
                <a:latin typeface="Montserrat" panose="00000500000000000000" pitchFamily="2" charset="0"/>
              </a:rPr>
              <a:t>What is your main take away from today? </a:t>
            </a:r>
          </a:p>
          <a:p>
            <a:pPr marL="457200" indent="-457200">
              <a:lnSpc>
                <a:spcPct val="150000"/>
              </a:lnSpc>
              <a:buFont typeface="Arial" panose="020B0604020202020204" pitchFamily="34" charset="0"/>
              <a:buChar char="•"/>
            </a:pPr>
            <a:r>
              <a:rPr lang="en-US" sz="2800" dirty="0">
                <a:latin typeface="Montserrat" panose="00000500000000000000" pitchFamily="2" charset="0"/>
              </a:rPr>
              <a:t>Has what your have learned today changed your perspective on Data Science? </a:t>
            </a:r>
          </a:p>
          <a:p>
            <a:pPr marL="457200" indent="-457200">
              <a:lnSpc>
                <a:spcPct val="150000"/>
              </a:lnSpc>
              <a:buFont typeface="Arial" panose="020B0604020202020204" pitchFamily="34" charset="0"/>
              <a:buChar char="•"/>
            </a:pPr>
            <a:r>
              <a:rPr lang="en-US" sz="2800" dirty="0">
                <a:latin typeface="Montserrat"/>
              </a:rPr>
              <a:t>How do you think your future relationship to Data Science will be?</a:t>
            </a:r>
          </a:p>
          <a:p>
            <a:pPr marL="457200" indent="-457200">
              <a:lnSpc>
                <a:spcPct val="150000"/>
              </a:lnSpc>
              <a:buFont typeface="Arial" panose="020B0604020202020204" pitchFamily="34" charset="0"/>
              <a:buChar char="•"/>
            </a:pPr>
            <a:r>
              <a:rPr lang="en-US" sz="2800" dirty="0">
                <a:latin typeface="Montserrat"/>
              </a:rPr>
              <a:t>In what ways can you incorporate Data Science thinking into your teaching?</a:t>
            </a:r>
          </a:p>
        </p:txBody>
      </p:sp>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86600" y="6525987"/>
            <a:ext cx="3733800" cy="3733800"/>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18555" y="8017033"/>
            <a:ext cx="1328512" cy="1328512"/>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850105" y="11049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3" name="Picture 2" descr="A blue and black logo&#10;&#10;Description automatically generated">
            <a:extLst>
              <a:ext uri="{FF2B5EF4-FFF2-40B4-BE49-F238E27FC236}">
                <a16:creationId xmlns:a16="http://schemas.microsoft.com/office/drawing/2014/main" id="{45F1E998-919C-4CAE-A7D8-11F558AB2F83}"/>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6986372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1" y="438334"/>
            <a:ext cx="18288000" cy="2190565"/>
          </a:xfrm>
          <a:custGeom>
            <a:avLst/>
            <a:gdLst/>
            <a:ahLst/>
            <a:cxnLst/>
            <a:rect l="l" t="t" r="r" b="b"/>
            <a:pathLst>
              <a:path w="4936713" h="631163">
                <a:moveTo>
                  <a:pt x="0" y="0"/>
                </a:moveTo>
                <a:lnTo>
                  <a:pt x="4936713" y="0"/>
                </a:lnTo>
                <a:lnTo>
                  <a:pt x="4936713" y="631163"/>
                </a:lnTo>
                <a:lnTo>
                  <a:pt x="0" y="631163"/>
                </a:lnTo>
                <a:close/>
              </a:path>
            </a:pathLst>
          </a:custGeom>
          <a:solidFill>
            <a:srgbClr val="D3D9E2"/>
          </a:solidFill>
        </p:spPr>
        <p:txBody>
          <a:bodyPr/>
          <a:lstStyle/>
          <a:p>
            <a:endParaRPr lang="en-DK"/>
          </a:p>
        </p:txBody>
      </p:sp>
      <p:sp>
        <p:nvSpPr>
          <p:cNvPr id="7" name="TextBox 7"/>
          <p:cNvSpPr txBox="1"/>
          <p:nvPr/>
        </p:nvSpPr>
        <p:spPr>
          <a:xfrm>
            <a:off x="6263505" y="1080000"/>
            <a:ext cx="5760990" cy="1111010"/>
          </a:xfrm>
          <a:prstGeom prst="rect">
            <a:avLst/>
          </a:prstGeom>
        </p:spPr>
        <p:txBody>
          <a:bodyPr wrap="square" lIns="0" tIns="0" rIns="0" bIns="0" rtlCol="0" anchor="t">
            <a:spAutoFit/>
          </a:bodyPr>
          <a:lstStyle/>
          <a:p>
            <a:pPr>
              <a:lnSpc>
                <a:spcPts val="8697"/>
              </a:lnSpc>
              <a:spcBef>
                <a:spcPct val="0"/>
              </a:spcBef>
            </a:pPr>
            <a:r>
              <a:rPr lang="en-US" sz="7129" dirty="0">
                <a:solidFill>
                  <a:srgbClr val="404040"/>
                </a:solidFill>
                <a:latin typeface="Now Bold"/>
              </a:rPr>
              <a:t>THANK YOU</a:t>
            </a:r>
          </a:p>
        </p:txBody>
      </p:sp>
      <p:pic>
        <p:nvPicPr>
          <p:cNvPr id="6" name="Picture 5" descr="A blue and black logo&#10;&#10;Description automatically generated">
            <a:extLst>
              <a:ext uri="{FF2B5EF4-FFF2-40B4-BE49-F238E27FC236}">
                <a16:creationId xmlns:a16="http://schemas.microsoft.com/office/drawing/2014/main" id="{4DFC42B7-6B28-C805-1387-F46107384F5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4" name="Picture 3" descr="Cartoon of a cartoon of two people in chairs&#10;&#10;Description automatically generated">
            <a:extLst>
              <a:ext uri="{FF2B5EF4-FFF2-40B4-BE49-F238E27FC236}">
                <a16:creationId xmlns:a16="http://schemas.microsoft.com/office/drawing/2014/main" id="{DA6548A4-BF1C-2692-3550-258DB50D31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48250" y="2779841"/>
            <a:ext cx="8191500" cy="715762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A10A668-9617-1A52-9DC4-F397CD304D6D}"/>
              </a:ext>
            </a:extLst>
          </p:cNvPr>
          <p:cNvSpPr/>
          <p:nvPr/>
        </p:nvSpPr>
        <p:spPr>
          <a:xfrm>
            <a:off x="9742132" y="0"/>
            <a:ext cx="8543365" cy="10287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Freeform 4"/>
          <p:cNvSpPr/>
          <p:nvPr/>
        </p:nvSpPr>
        <p:spPr>
          <a:xfrm>
            <a:off x="-19050" y="647700"/>
            <a:ext cx="9761182" cy="17526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1295400" y="1080000"/>
            <a:ext cx="7353302"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MODEL EVALUATION</a:t>
            </a:r>
          </a:p>
        </p:txBody>
      </p:sp>
      <p:sp>
        <p:nvSpPr>
          <p:cNvPr id="7" name="TextBox 7"/>
          <p:cNvSpPr txBox="1"/>
          <p:nvPr/>
        </p:nvSpPr>
        <p:spPr>
          <a:xfrm>
            <a:off x="811363" y="2520852"/>
            <a:ext cx="8045100" cy="8040791"/>
          </a:xfrm>
          <a:prstGeom prst="rect">
            <a:avLst/>
          </a:prstGeom>
        </p:spPr>
        <p:txBody>
          <a:bodyPr wrap="square" lIns="0" tIns="0" rIns="0" bIns="0" rtlCol="0" anchor="t">
            <a:spAutoFit/>
          </a:bodyPr>
          <a:lstStyle/>
          <a:p>
            <a:pPr marL="345441" lvl="1">
              <a:lnSpc>
                <a:spcPts val="4480"/>
              </a:lnSpc>
            </a:pPr>
            <a:endParaRPr lang="en-US" sz="2800" dirty="0">
              <a:solidFill>
                <a:srgbClr val="404040"/>
              </a:solidFill>
              <a:latin typeface="Montserrat" panose="00000500000000000000" pitchFamily="2" charset="0"/>
            </a:endParaRPr>
          </a:p>
          <a:p>
            <a:pPr marL="690881" lvl="1" indent="-345440">
              <a:lnSpc>
                <a:spcPts val="4480"/>
              </a:lnSpc>
              <a:buFont typeface="Arial"/>
              <a:buChar char="•"/>
            </a:pPr>
            <a:r>
              <a:rPr lang="en-US" sz="2600" dirty="0">
                <a:solidFill>
                  <a:srgbClr val="404040"/>
                </a:solidFill>
                <a:latin typeface="Montserrat" panose="00000500000000000000" pitchFamily="2" charset="0"/>
              </a:rPr>
              <a:t>How do we measure the performance of a model?</a:t>
            </a:r>
          </a:p>
          <a:p>
            <a:pPr marL="690881" lvl="1" indent="-345440">
              <a:lnSpc>
                <a:spcPts val="4480"/>
              </a:lnSpc>
              <a:buFont typeface="Arial"/>
              <a:buChar char="•"/>
            </a:pPr>
            <a:endParaRPr lang="en-US" sz="2600" dirty="0">
              <a:solidFill>
                <a:srgbClr val="404040"/>
              </a:solidFill>
              <a:latin typeface="Montserrat" panose="00000500000000000000" pitchFamily="2" charset="0"/>
            </a:endParaRPr>
          </a:p>
          <a:p>
            <a:pPr marL="690881" lvl="1" indent="-345440">
              <a:lnSpc>
                <a:spcPts val="4480"/>
              </a:lnSpc>
              <a:buFont typeface="Arial"/>
              <a:buChar char="•"/>
            </a:pPr>
            <a:r>
              <a:rPr lang="en-US" sz="2600" dirty="0">
                <a:solidFill>
                  <a:srgbClr val="404040"/>
                </a:solidFill>
                <a:latin typeface="Montserrat" panose="00000500000000000000" pitchFamily="2" charset="0"/>
              </a:rPr>
              <a:t>How much/far can we trust the results we have obtained?</a:t>
            </a:r>
          </a:p>
          <a:p>
            <a:pPr marL="345441" lvl="1">
              <a:lnSpc>
                <a:spcPts val="4480"/>
              </a:lnSpc>
            </a:pPr>
            <a:r>
              <a:rPr lang="en-US" sz="2600" dirty="0">
                <a:solidFill>
                  <a:srgbClr val="404040"/>
                </a:solidFill>
                <a:latin typeface="Montserrat" panose="00000500000000000000" pitchFamily="2" charset="0"/>
              </a:rPr>
              <a:t> </a:t>
            </a:r>
          </a:p>
          <a:p>
            <a:pPr marL="690881" lvl="1" indent="-345440">
              <a:lnSpc>
                <a:spcPts val="4480"/>
              </a:lnSpc>
              <a:buFont typeface="Arial"/>
              <a:buChar char="•"/>
            </a:pPr>
            <a:r>
              <a:rPr lang="en-US" sz="2600" dirty="0">
                <a:solidFill>
                  <a:srgbClr val="404040"/>
                </a:solidFill>
                <a:latin typeface="Montserrat" panose="00000500000000000000" pitchFamily="2" charset="0"/>
              </a:rPr>
              <a:t>How do we interpret the results of the evaluation?</a:t>
            </a:r>
          </a:p>
          <a:p>
            <a:pPr marL="345441" lvl="1">
              <a:lnSpc>
                <a:spcPts val="4480"/>
              </a:lnSpc>
            </a:pPr>
            <a:endParaRPr lang="en-US" sz="2600" dirty="0">
              <a:solidFill>
                <a:srgbClr val="404040"/>
              </a:solidFill>
              <a:latin typeface="Montserrat" panose="00000500000000000000" pitchFamily="2" charset="0"/>
            </a:endParaRPr>
          </a:p>
          <a:p>
            <a:pPr marL="345441" lvl="1">
              <a:lnSpc>
                <a:spcPts val="4480"/>
              </a:lnSpc>
            </a:pPr>
            <a:r>
              <a:rPr lang="en-US" sz="2600" i="1" dirty="0">
                <a:solidFill>
                  <a:srgbClr val="404040"/>
                </a:solidFill>
                <a:latin typeface="Montserrat" panose="00000500000000000000" pitchFamily="2" charset="0"/>
              </a:rPr>
              <a:t>Let the RQ, data and model pick the evaluation metric </a:t>
            </a:r>
          </a:p>
          <a:p>
            <a:pPr marL="345441" lvl="1">
              <a:lnSpc>
                <a:spcPts val="4480"/>
              </a:lnSpc>
            </a:pPr>
            <a:endParaRPr lang="en-US" sz="2600" dirty="0">
              <a:solidFill>
                <a:srgbClr val="404040"/>
              </a:solidFill>
              <a:latin typeface="Montserrat" panose="00000500000000000000" pitchFamily="2" charset="0"/>
            </a:endParaRPr>
          </a:p>
          <a:p>
            <a:pPr>
              <a:lnSpc>
                <a:spcPts val="4480"/>
              </a:lnSpc>
            </a:pPr>
            <a:endParaRPr lang="en-US" sz="2800" dirty="0">
              <a:solidFill>
                <a:srgbClr val="404040"/>
              </a:solidFill>
              <a:latin typeface="Now"/>
            </a:endParaRPr>
          </a:p>
        </p:txBody>
      </p:sp>
      <p:pic>
        <p:nvPicPr>
          <p:cNvPr id="2" name="Picture 1" descr="A blue and black logo&#10;&#10;Description automatically generated">
            <a:extLst>
              <a:ext uri="{FF2B5EF4-FFF2-40B4-BE49-F238E27FC236}">
                <a16:creationId xmlns:a16="http://schemas.microsoft.com/office/drawing/2014/main" id="{38607FCB-7904-46CE-9865-A9A545C51D8C}"/>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9" name="Rectangle 8">
            <a:extLst>
              <a:ext uri="{FF2B5EF4-FFF2-40B4-BE49-F238E27FC236}">
                <a16:creationId xmlns:a16="http://schemas.microsoft.com/office/drawing/2014/main" id="{DC480E44-D9ED-09F0-428F-1698F0DF466B}"/>
              </a:ext>
            </a:extLst>
          </p:cNvPr>
          <p:cNvSpPr/>
          <p:nvPr/>
        </p:nvSpPr>
        <p:spPr>
          <a:xfrm>
            <a:off x="10799639" y="1018268"/>
            <a:ext cx="5886938" cy="4049032"/>
          </a:xfrm>
          <a:prstGeom prst="rect">
            <a:avLst/>
          </a:prstGeom>
          <a:solidFill>
            <a:schemeClr val="bg1"/>
          </a:solid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nvGrpSpPr>
          <p:cNvPr id="8" name="Group 7">
            <a:extLst>
              <a:ext uri="{FF2B5EF4-FFF2-40B4-BE49-F238E27FC236}">
                <a16:creationId xmlns:a16="http://schemas.microsoft.com/office/drawing/2014/main" id="{FCDE4841-6118-34A0-8F84-2F0D9DD2956C}"/>
              </a:ext>
            </a:extLst>
          </p:cNvPr>
          <p:cNvGrpSpPr>
            <a:grpSpLocks noChangeAspect="1"/>
          </p:cNvGrpSpPr>
          <p:nvPr/>
        </p:nvGrpSpPr>
        <p:grpSpPr>
          <a:xfrm>
            <a:off x="11205817" y="1404563"/>
            <a:ext cx="5177183" cy="3510337"/>
            <a:chOff x="11358217" y="1043891"/>
            <a:chExt cx="5328359" cy="3612840"/>
          </a:xfrm>
        </p:grpSpPr>
        <p:sp>
          <p:nvSpPr>
            <p:cNvPr id="17" name="Shape">
              <a:extLst>
                <a:ext uri="{FF2B5EF4-FFF2-40B4-BE49-F238E27FC236}">
                  <a16:creationId xmlns:a16="http://schemas.microsoft.com/office/drawing/2014/main" id="{B4D609F2-5BCD-457A-FD32-688E8AFE92FC}"/>
                </a:ext>
              </a:extLst>
            </p:cNvPr>
            <p:cNvSpPr/>
            <p:nvPr/>
          </p:nvSpPr>
          <p:spPr>
            <a:xfrm>
              <a:off x="12575150" y="2193441"/>
              <a:ext cx="1114898" cy="1085154"/>
            </a:xfrm>
            <a:custGeom>
              <a:avLst/>
              <a:gdLst/>
              <a:ahLst/>
              <a:cxnLst>
                <a:cxn ang="0">
                  <a:pos x="wd2" y="hd2"/>
                </a:cxn>
                <a:cxn ang="5400000">
                  <a:pos x="wd2" y="hd2"/>
                </a:cxn>
                <a:cxn ang="10800000">
                  <a:pos x="wd2" y="hd2"/>
                </a:cxn>
                <a:cxn ang="16200000">
                  <a:pos x="wd2" y="hd2"/>
                </a:cxn>
              </a:cxnLst>
              <a:rect l="0" t="0" r="r" b="b"/>
              <a:pathLst>
                <a:path w="21600" h="21600" extrusionOk="0">
                  <a:moveTo>
                    <a:pt x="8237" y="2400"/>
                  </a:moveTo>
                  <a:cubicBezTo>
                    <a:pt x="6224" y="2400"/>
                    <a:pt x="4210" y="3508"/>
                    <a:pt x="3112" y="5169"/>
                  </a:cubicBezTo>
                  <a:cubicBezTo>
                    <a:pt x="3112" y="5354"/>
                    <a:pt x="3112" y="5538"/>
                    <a:pt x="3295" y="5723"/>
                  </a:cubicBezTo>
                  <a:cubicBezTo>
                    <a:pt x="3295" y="5723"/>
                    <a:pt x="3295" y="5723"/>
                    <a:pt x="3478" y="5723"/>
                  </a:cubicBezTo>
                  <a:cubicBezTo>
                    <a:pt x="3478" y="5723"/>
                    <a:pt x="3661" y="5723"/>
                    <a:pt x="3661" y="5538"/>
                  </a:cubicBezTo>
                  <a:cubicBezTo>
                    <a:pt x="4576" y="4062"/>
                    <a:pt x="6407" y="2954"/>
                    <a:pt x="8237" y="2954"/>
                  </a:cubicBezTo>
                  <a:cubicBezTo>
                    <a:pt x="8420" y="2954"/>
                    <a:pt x="8603" y="2769"/>
                    <a:pt x="8603" y="2585"/>
                  </a:cubicBezTo>
                  <a:cubicBezTo>
                    <a:pt x="8603" y="2400"/>
                    <a:pt x="8420" y="2400"/>
                    <a:pt x="8237" y="2400"/>
                  </a:cubicBezTo>
                  <a:close/>
                  <a:moveTo>
                    <a:pt x="2929" y="6646"/>
                  </a:moveTo>
                  <a:cubicBezTo>
                    <a:pt x="2746" y="6646"/>
                    <a:pt x="2563" y="6831"/>
                    <a:pt x="2380" y="7015"/>
                  </a:cubicBezTo>
                  <a:cubicBezTo>
                    <a:pt x="2380" y="7385"/>
                    <a:pt x="2380" y="7569"/>
                    <a:pt x="2380" y="8123"/>
                  </a:cubicBezTo>
                  <a:cubicBezTo>
                    <a:pt x="2380" y="8308"/>
                    <a:pt x="2380" y="8492"/>
                    <a:pt x="2563" y="8492"/>
                  </a:cubicBezTo>
                  <a:cubicBezTo>
                    <a:pt x="2746" y="8492"/>
                    <a:pt x="2929" y="8308"/>
                    <a:pt x="2929" y="8123"/>
                  </a:cubicBezTo>
                  <a:cubicBezTo>
                    <a:pt x="2929" y="7754"/>
                    <a:pt x="2929" y="7569"/>
                    <a:pt x="3112" y="7015"/>
                  </a:cubicBezTo>
                  <a:cubicBezTo>
                    <a:pt x="3112" y="6831"/>
                    <a:pt x="3112" y="6646"/>
                    <a:pt x="2929" y="6646"/>
                  </a:cubicBezTo>
                  <a:close/>
                  <a:moveTo>
                    <a:pt x="21051" y="18092"/>
                  </a:moveTo>
                  <a:cubicBezTo>
                    <a:pt x="15742" y="12738"/>
                    <a:pt x="15742" y="12738"/>
                    <a:pt x="15742" y="12738"/>
                  </a:cubicBezTo>
                  <a:cubicBezTo>
                    <a:pt x="15559" y="12554"/>
                    <a:pt x="15376" y="12554"/>
                    <a:pt x="15193" y="12369"/>
                  </a:cubicBezTo>
                  <a:cubicBezTo>
                    <a:pt x="15925" y="11262"/>
                    <a:pt x="16475" y="9785"/>
                    <a:pt x="16475" y="8308"/>
                  </a:cubicBezTo>
                  <a:cubicBezTo>
                    <a:pt x="16475" y="3692"/>
                    <a:pt x="12814" y="0"/>
                    <a:pt x="8237" y="0"/>
                  </a:cubicBezTo>
                  <a:cubicBezTo>
                    <a:pt x="3661" y="0"/>
                    <a:pt x="0" y="3692"/>
                    <a:pt x="0" y="8308"/>
                  </a:cubicBezTo>
                  <a:cubicBezTo>
                    <a:pt x="0" y="12738"/>
                    <a:pt x="3661" y="16431"/>
                    <a:pt x="8237" y="16431"/>
                  </a:cubicBezTo>
                  <a:cubicBezTo>
                    <a:pt x="9885" y="16431"/>
                    <a:pt x="11349" y="16062"/>
                    <a:pt x="12631" y="15323"/>
                  </a:cubicBezTo>
                  <a:cubicBezTo>
                    <a:pt x="12631" y="15323"/>
                    <a:pt x="12814" y="15508"/>
                    <a:pt x="12814" y="15508"/>
                  </a:cubicBezTo>
                  <a:cubicBezTo>
                    <a:pt x="18305" y="21046"/>
                    <a:pt x="18305" y="21046"/>
                    <a:pt x="18305" y="21046"/>
                  </a:cubicBezTo>
                  <a:cubicBezTo>
                    <a:pt x="18671" y="21415"/>
                    <a:pt x="19037" y="21600"/>
                    <a:pt x="19586" y="21600"/>
                  </a:cubicBezTo>
                  <a:cubicBezTo>
                    <a:pt x="20136" y="21600"/>
                    <a:pt x="20685" y="21415"/>
                    <a:pt x="21051" y="21046"/>
                  </a:cubicBezTo>
                  <a:cubicBezTo>
                    <a:pt x="21417" y="20677"/>
                    <a:pt x="21600" y="20123"/>
                    <a:pt x="21600" y="19569"/>
                  </a:cubicBezTo>
                  <a:cubicBezTo>
                    <a:pt x="21600" y="19015"/>
                    <a:pt x="21417" y="18462"/>
                    <a:pt x="21051" y="18092"/>
                  </a:cubicBezTo>
                  <a:close/>
                  <a:moveTo>
                    <a:pt x="8237" y="15138"/>
                  </a:moveTo>
                  <a:cubicBezTo>
                    <a:pt x="4393" y="15138"/>
                    <a:pt x="1464" y="12000"/>
                    <a:pt x="1464" y="8308"/>
                  </a:cubicBezTo>
                  <a:cubicBezTo>
                    <a:pt x="1464" y="4431"/>
                    <a:pt x="4393" y="1477"/>
                    <a:pt x="8237" y="1477"/>
                  </a:cubicBezTo>
                  <a:cubicBezTo>
                    <a:pt x="12081" y="1477"/>
                    <a:pt x="15010" y="4431"/>
                    <a:pt x="15010" y="8308"/>
                  </a:cubicBezTo>
                  <a:cubicBezTo>
                    <a:pt x="15010" y="12000"/>
                    <a:pt x="12081" y="15138"/>
                    <a:pt x="8237" y="15138"/>
                  </a:cubicBezTo>
                  <a:close/>
                  <a:moveTo>
                    <a:pt x="20136" y="20123"/>
                  </a:moveTo>
                  <a:cubicBezTo>
                    <a:pt x="19769" y="20308"/>
                    <a:pt x="19403" y="20308"/>
                    <a:pt x="19220" y="20123"/>
                  </a:cubicBezTo>
                  <a:cubicBezTo>
                    <a:pt x="13729" y="14585"/>
                    <a:pt x="13729" y="14585"/>
                    <a:pt x="13729" y="14585"/>
                  </a:cubicBezTo>
                  <a:cubicBezTo>
                    <a:pt x="13729" y="14585"/>
                    <a:pt x="13729" y="14585"/>
                    <a:pt x="13729" y="14585"/>
                  </a:cubicBezTo>
                  <a:cubicBezTo>
                    <a:pt x="13729" y="14585"/>
                    <a:pt x="13729" y="14400"/>
                    <a:pt x="14095" y="14031"/>
                  </a:cubicBezTo>
                  <a:cubicBezTo>
                    <a:pt x="14461" y="13662"/>
                    <a:pt x="14644" y="13662"/>
                    <a:pt x="14644" y="13662"/>
                  </a:cubicBezTo>
                  <a:cubicBezTo>
                    <a:pt x="14644" y="13662"/>
                    <a:pt x="14644" y="13662"/>
                    <a:pt x="14827" y="13662"/>
                  </a:cubicBezTo>
                  <a:cubicBezTo>
                    <a:pt x="20136" y="19015"/>
                    <a:pt x="20136" y="19015"/>
                    <a:pt x="20136" y="19015"/>
                  </a:cubicBezTo>
                  <a:cubicBezTo>
                    <a:pt x="20319" y="19200"/>
                    <a:pt x="20319" y="19385"/>
                    <a:pt x="20319" y="19569"/>
                  </a:cubicBezTo>
                  <a:cubicBezTo>
                    <a:pt x="20319" y="19754"/>
                    <a:pt x="20319" y="19938"/>
                    <a:pt x="20136" y="20123"/>
                  </a:cubicBezTo>
                  <a:close/>
                </a:path>
              </a:pathLst>
            </a:custGeom>
            <a:solidFill>
              <a:srgbClr val="404040"/>
            </a:solidFill>
            <a:ln w="12700">
              <a:miter lim="400000"/>
            </a:ln>
          </p:spPr>
          <p:txBody>
            <a:bodyPr lIns="121919" tIns="121919" rIns="121919" bIns="121919"/>
            <a:lstStyle/>
            <a:p>
              <a:endParaRPr/>
            </a:p>
          </p:txBody>
        </p:sp>
        <p:sp>
          <p:nvSpPr>
            <p:cNvPr id="19" name="Shape">
              <a:extLst>
                <a:ext uri="{FF2B5EF4-FFF2-40B4-BE49-F238E27FC236}">
                  <a16:creationId xmlns:a16="http://schemas.microsoft.com/office/drawing/2014/main" id="{2EBA736B-1D45-A8E9-07F9-605B3A0E1700}"/>
                </a:ext>
              </a:extLst>
            </p:cNvPr>
            <p:cNvSpPr/>
            <p:nvPr/>
          </p:nvSpPr>
          <p:spPr>
            <a:xfrm>
              <a:off x="11488935" y="1992541"/>
              <a:ext cx="2143997" cy="1837309"/>
            </a:xfrm>
            <a:custGeom>
              <a:avLst/>
              <a:gdLst/>
              <a:ahLst/>
              <a:cxnLst>
                <a:cxn ang="0">
                  <a:pos x="wd2" y="hd2"/>
                </a:cxn>
                <a:cxn ang="5400000">
                  <a:pos x="wd2" y="hd2"/>
                </a:cxn>
                <a:cxn ang="10800000">
                  <a:pos x="wd2" y="hd2"/>
                </a:cxn>
                <a:cxn ang="16200000">
                  <a:pos x="wd2" y="hd2"/>
                </a:cxn>
              </a:cxnLst>
              <a:rect l="0" t="0" r="r" b="b"/>
              <a:pathLst>
                <a:path w="21600" h="21600" extrusionOk="0">
                  <a:moveTo>
                    <a:pt x="20538" y="3338"/>
                  </a:moveTo>
                  <a:cubicBezTo>
                    <a:pt x="20007" y="3338"/>
                    <a:pt x="19475" y="3927"/>
                    <a:pt x="19475" y="4516"/>
                  </a:cubicBezTo>
                  <a:cubicBezTo>
                    <a:pt x="19475" y="4516"/>
                    <a:pt x="19475" y="4713"/>
                    <a:pt x="19475" y="4713"/>
                  </a:cubicBezTo>
                  <a:cubicBezTo>
                    <a:pt x="15757" y="6676"/>
                    <a:pt x="15757" y="6676"/>
                    <a:pt x="15757" y="6676"/>
                  </a:cubicBezTo>
                  <a:cubicBezTo>
                    <a:pt x="15403" y="6284"/>
                    <a:pt x="15049" y="6087"/>
                    <a:pt x="14518" y="6087"/>
                  </a:cubicBezTo>
                  <a:cubicBezTo>
                    <a:pt x="13633" y="6087"/>
                    <a:pt x="12748" y="6873"/>
                    <a:pt x="12748" y="7855"/>
                  </a:cubicBezTo>
                  <a:cubicBezTo>
                    <a:pt x="12748" y="8247"/>
                    <a:pt x="12925" y="8640"/>
                    <a:pt x="13102" y="9033"/>
                  </a:cubicBezTo>
                  <a:cubicBezTo>
                    <a:pt x="11154" y="11193"/>
                    <a:pt x="11154" y="11193"/>
                    <a:pt x="11154" y="11193"/>
                  </a:cubicBezTo>
                  <a:cubicBezTo>
                    <a:pt x="11154" y="11389"/>
                    <a:pt x="11154" y="11389"/>
                    <a:pt x="11154" y="11389"/>
                  </a:cubicBezTo>
                  <a:cubicBezTo>
                    <a:pt x="10977" y="11193"/>
                    <a:pt x="10977" y="11193"/>
                    <a:pt x="10800" y="11193"/>
                  </a:cubicBezTo>
                  <a:cubicBezTo>
                    <a:pt x="10623" y="11193"/>
                    <a:pt x="10446" y="11389"/>
                    <a:pt x="10269" y="11389"/>
                  </a:cubicBezTo>
                  <a:cubicBezTo>
                    <a:pt x="7967" y="9425"/>
                    <a:pt x="7967" y="9425"/>
                    <a:pt x="7967" y="9425"/>
                  </a:cubicBezTo>
                  <a:cubicBezTo>
                    <a:pt x="8144" y="9229"/>
                    <a:pt x="8144" y="9229"/>
                    <a:pt x="8144" y="9033"/>
                  </a:cubicBezTo>
                  <a:cubicBezTo>
                    <a:pt x="8144" y="8444"/>
                    <a:pt x="7613" y="7855"/>
                    <a:pt x="7082" y="7855"/>
                  </a:cubicBezTo>
                  <a:cubicBezTo>
                    <a:pt x="6551" y="7855"/>
                    <a:pt x="6020" y="8444"/>
                    <a:pt x="6020" y="9033"/>
                  </a:cubicBezTo>
                  <a:cubicBezTo>
                    <a:pt x="6020" y="9229"/>
                    <a:pt x="6197" y="9622"/>
                    <a:pt x="6374" y="9818"/>
                  </a:cubicBezTo>
                  <a:cubicBezTo>
                    <a:pt x="4780" y="13549"/>
                    <a:pt x="4780" y="13549"/>
                    <a:pt x="4780" y="13549"/>
                  </a:cubicBezTo>
                  <a:cubicBezTo>
                    <a:pt x="4780" y="13549"/>
                    <a:pt x="4780" y="13549"/>
                    <a:pt x="4780" y="13549"/>
                  </a:cubicBezTo>
                  <a:cubicBezTo>
                    <a:pt x="4249" y="13549"/>
                    <a:pt x="3718" y="13942"/>
                    <a:pt x="3718" y="14531"/>
                  </a:cubicBezTo>
                  <a:cubicBezTo>
                    <a:pt x="3718" y="14727"/>
                    <a:pt x="3718" y="14727"/>
                    <a:pt x="3718" y="14727"/>
                  </a:cubicBezTo>
                  <a:cubicBezTo>
                    <a:pt x="1770" y="15905"/>
                    <a:pt x="1770" y="15905"/>
                    <a:pt x="1770" y="15905"/>
                  </a:cubicBezTo>
                  <a:cubicBezTo>
                    <a:pt x="1593" y="15905"/>
                    <a:pt x="1239" y="15709"/>
                    <a:pt x="1062" y="15709"/>
                  </a:cubicBezTo>
                  <a:cubicBezTo>
                    <a:pt x="531" y="15709"/>
                    <a:pt x="0" y="16298"/>
                    <a:pt x="0" y="16887"/>
                  </a:cubicBezTo>
                  <a:cubicBezTo>
                    <a:pt x="0" y="17476"/>
                    <a:pt x="531" y="17869"/>
                    <a:pt x="1062" y="17869"/>
                  </a:cubicBezTo>
                  <a:cubicBezTo>
                    <a:pt x="1593" y="17869"/>
                    <a:pt x="2125" y="17476"/>
                    <a:pt x="2125" y="16887"/>
                  </a:cubicBezTo>
                  <a:cubicBezTo>
                    <a:pt x="2125" y="16691"/>
                    <a:pt x="2125" y="16691"/>
                    <a:pt x="1948" y="16691"/>
                  </a:cubicBezTo>
                  <a:cubicBezTo>
                    <a:pt x="4072" y="15513"/>
                    <a:pt x="4072" y="15513"/>
                    <a:pt x="4072" y="15513"/>
                  </a:cubicBezTo>
                  <a:cubicBezTo>
                    <a:pt x="4249" y="15513"/>
                    <a:pt x="4426" y="15709"/>
                    <a:pt x="4780" y="15709"/>
                  </a:cubicBezTo>
                  <a:cubicBezTo>
                    <a:pt x="5311" y="15709"/>
                    <a:pt x="5666" y="15120"/>
                    <a:pt x="5666" y="14531"/>
                  </a:cubicBezTo>
                  <a:cubicBezTo>
                    <a:pt x="5666" y="14335"/>
                    <a:pt x="5666" y="13942"/>
                    <a:pt x="5489" y="13745"/>
                  </a:cubicBezTo>
                  <a:cubicBezTo>
                    <a:pt x="6905" y="10015"/>
                    <a:pt x="6905" y="10015"/>
                    <a:pt x="6905" y="10015"/>
                  </a:cubicBezTo>
                  <a:cubicBezTo>
                    <a:pt x="7082" y="10211"/>
                    <a:pt x="7082" y="10211"/>
                    <a:pt x="7082" y="10211"/>
                  </a:cubicBezTo>
                  <a:cubicBezTo>
                    <a:pt x="7259" y="10211"/>
                    <a:pt x="7436" y="10015"/>
                    <a:pt x="7613" y="10015"/>
                  </a:cubicBezTo>
                  <a:cubicBezTo>
                    <a:pt x="9915" y="11978"/>
                    <a:pt x="9915" y="11978"/>
                    <a:pt x="9915" y="11978"/>
                  </a:cubicBezTo>
                  <a:cubicBezTo>
                    <a:pt x="9738" y="12175"/>
                    <a:pt x="9738" y="12175"/>
                    <a:pt x="9738" y="12371"/>
                  </a:cubicBezTo>
                  <a:cubicBezTo>
                    <a:pt x="9738" y="12960"/>
                    <a:pt x="10269" y="13549"/>
                    <a:pt x="10800" y="13549"/>
                  </a:cubicBezTo>
                  <a:cubicBezTo>
                    <a:pt x="11331" y="13549"/>
                    <a:pt x="11862" y="12960"/>
                    <a:pt x="11862" y="12371"/>
                  </a:cubicBezTo>
                  <a:cubicBezTo>
                    <a:pt x="11862" y="12175"/>
                    <a:pt x="11685" y="11978"/>
                    <a:pt x="11685" y="11782"/>
                  </a:cubicBezTo>
                  <a:cubicBezTo>
                    <a:pt x="11685" y="11782"/>
                    <a:pt x="11685" y="11782"/>
                    <a:pt x="11685" y="11782"/>
                  </a:cubicBezTo>
                  <a:cubicBezTo>
                    <a:pt x="13633" y="9425"/>
                    <a:pt x="13633" y="9425"/>
                    <a:pt x="13633" y="9425"/>
                  </a:cubicBezTo>
                  <a:cubicBezTo>
                    <a:pt x="13810" y="9622"/>
                    <a:pt x="14164" y="9818"/>
                    <a:pt x="14518" y="9818"/>
                  </a:cubicBezTo>
                  <a:cubicBezTo>
                    <a:pt x="15403" y="9818"/>
                    <a:pt x="16111" y="8836"/>
                    <a:pt x="16111" y="7855"/>
                  </a:cubicBezTo>
                  <a:cubicBezTo>
                    <a:pt x="16111" y="7658"/>
                    <a:pt x="16111" y="7462"/>
                    <a:pt x="16111" y="7462"/>
                  </a:cubicBezTo>
                  <a:cubicBezTo>
                    <a:pt x="19830" y="5302"/>
                    <a:pt x="19830" y="5302"/>
                    <a:pt x="19830" y="5302"/>
                  </a:cubicBezTo>
                  <a:cubicBezTo>
                    <a:pt x="20007" y="5498"/>
                    <a:pt x="20184" y="5695"/>
                    <a:pt x="20538" y="5695"/>
                  </a:cubicBezTo>
                  <a:cubicBezTo>
                    <a:pt x="21069" y="5695"/>
                    <a:pt x="21600" y="5105"/>
                    <a:pt x="21600" y="4516"/>
                  </a:cubicBezTo>
                  <a:cubicBezTo>
                    <a:pt x="21600" y="3927"/>
                    <a:pt x="21069" y="3338"/>
                    <a:pt x="20538" y="3338"/>
                  </a:cubicBezTo>
                  <a:close/>
                  <a:moveTo>
                    <a:pt x="1062" y="17280"/>
                  </a:moveTo>
                  <a:cubicBezTo>
                    <a:pt x="885" y="17280"/>
                    <a:pt x="708" y="17084"/>
                    <a:pt x="708" y="16887"/>
                  </a:cubicBezTo>
                  <a:cubicBezTo>
                    <a:pt x="708" y="16691"/>
                    <a:pt x="885" y="16495"/>
                    <a:pt x="1062" y="16495"/>
                  </a:cubicBezTo>
                  <a:cubicBezTo>
                    <a:pt x="1239" y="16495"/>
                    <a:pt x="1416" y="16691"/>
                    <a:pt x="1416" y="16887"/>
                  </a:cubicBezTo>
                  <a:cubicBezTo>
                    <a:pt x="1416" y="17084"/>
                    <a:pt x="1239" y="17280"/>
                    <a:pt x="1062" y="17280"/>
                  </a:cubicBezTo>
                  <a:close/>
                  <a:moveTo>
                    <a:pt x="4780" y="14924"/>
                  </a:moveTo>
                  <a:cubicBezTo>
                    <a:pt x="4603" y="14924"/>
                    <a:pt x="4426" y="14727"/>
                    <a:pt x="4426" y="14531"/>
                  </a:cubicBezTo>
                  <a:cubicBezTo>
                    <a:pt x="4426" y="14335"/>
                    <a:pt x="4603" y="14138"/>
                    <a:pt x="4780" y="14138"/>
                  </a:cubicBezTo>
                  <a:cubicBezTo>
                    <a:pt x="4957" y="14138"/>
                    <a:pt x="5134" y="14335"/>
                    <a:pt x="5134" y="14531"/>
                  </a:cubicBezTo>
                  <a:cubicBezTo>
                    <a:pt x="5134" y="14727"/>
                    <a:pt x="4957" y="14924"/>
                    <a:pt x="4780" y="14924"/>
                  </a:cubicBezTo>
                  <a:close/>
                  <a:moveTo>
                    <a:pt x="7082" y="9425"/>
                  </a:moveTo>
                  <a:cubicBezTo>
                    <a:pt x="6905" y="9425"/>
                    <a:pt x="6728" y="9229"/>
                    <a:pt x="6728" y="9033"/>
                  </a:cubicBezTo>
                  <a:cubicBezTo>
                    <a:pt x="6728" y="8836"/>
                    <a:pt x="6905" y="8640"/>
                    <a:pt x="7082" y="8640"/>
                  </a:cubicBezTo>
                  <a:cubicBezTo>
                    <a:pt x="7259" y="8640"/>
                    <a:pt x="7436" y="8836"/>
                    <a:pt x="7436" y="9033"/>
                  </a:cubicBezTo>
                  <a:cubicBezTo>
                    <a:pt x="7436" y="9229"/>
                    <a:pt x="7259" y="9425"/>
                    <a:pt x="7082" y="9425"/>
                  </a:cubicBezTo>
                  <a:close/>
                  <a:moveTo>
                    <a:pt x="10800" y="12764"/>
                  </a:moveTo>
                  <a:cubicBezTo>
                    <a:pt x="10623" y="12764"/>
                    <a:pt x="10446" y="12567"/>
                    <a:pt x="10446" y="12371"/>
                  </a:cubicBezTo>
                  <a:cubicBezTo>
                    <a:pt x="10446" y="12175"/>
                    <a:pt x="10623" y="11978"/>
                    <a:pt x="10800" y="11978"/>
                  </a:cubicBezTo>
                  <a:cubicBezTo>
                    <a:pt x="10977" y="11978"/>
                    <a:pt x="11154" y="12175"/>
                    <a:pt x="11154" y="12371"/>
                  </a:cubicBezTo>
                  <a:cubicBezTo>
                    <a:pt x="11154" y="12567"/>
                    <a:pt x="10977" y="12764"/>
                    <a:pt x="10800" y="12764"/>
                  </a:cubicBezTo>
                  <a:close/>
                  <a:moveTo>
                    <a:pt x="14518" y="9033"/>
                  </a:moveTo>
                  <a:cubicBezTo>
                    <a:pt x="13987" y="9033"/>
                    <a:pt x="13456" y="8444"/>
                    <a:pt x="13456" y="7855"/>
                  </a:cubicBezTo>
                  <a:cubicBezTo>
                    <a:pt x="13456" y="7265"/>
                    <a:pt x="13987" y="6676"/>
                    <a:pt x="14518" y="6676"/>
                  </a:cubicBezTo>
                  <a:cubicBezTo>
                    <a:pt x="15049" y="6676"/>
                    <a:pt x="15403" y="7265"/>
                    <a:pt x="15403" y="7855"/>
                  </a:cubicBezTo>
                  <a:cubicBezTo>
                    <a:pt x="15403" y="8444"/>
                    <a:pt x="15049" y="9033"/>
                    <a:pt x="14518" y="9033"/>
                  </a:cubicBezTo>
                  <a:close/>
                  <a:moveTo>
                    <a:pt x="20538" y="4909"/>
                  </a:moveTo>
                  <a:cubicBezTo>
                    <a:pt x="20361" y="4909"/>
                    <a:pt x="20184" y="4713"/>
                    <a:pt x="20184" y="4516"/>
                  </a:cubicBezTo>
                  <a:cubicBezTo>
                    <a:pt x="20184" y="4320"/>
                    <a:pt x="20361" y="4124"/>
                    <a:pt x="20538" y="4124"/>
                  </a:cubicBezTo>
                  <a:cubicBezTo>
                    <a:pt x="20715" y="4124"/>
                    <a:pt x="20892" y="4320"/>
                    <a:pt x="20892" y="4516"/>
                  </a:cubicBezTo>
                  <a:cubicBezTo>
                    <a:pt x="20892" y="4713"/>
                    <a:pt x="20715" y="4909"/>
                    <a:pt x="20538" y="4909"/>
                  </a:cubicBezTo>
                  <a:close/>
                  <a:moveTo>
                    <a:pt x="14518" y="7462"/>
                  </a:moveTo>
                  <a:cubicBezTo>
                    <a:pt x="14341" y="7462"/>
                    <a:pt x="14341" y="7462"/>
                    <a:pt x="14164" y="7658"/>
                  </a:cubicBezTo>
                  <a:cubicBezTo>
                    <a:pt x="14164" y="7658"/>
                    <a:pt x="14164" y="7855"/>
                    <a:pt x="14164" y="7855"/>
                  </a:cubicBezTo>
                  <a:cubicBezTo>
                    <a:pt x="14164" y="8051"/>
                    <a:pt x="14164" y="8051"/>
                    <a:pt x="14164" y="8051"/>
                  </a:cubicBezTo>
                  <a:cubicBezTo>
                    <a:pt x="14341" y="8247"/>
                    <a:pt x="14341" y="8247"/>
                    <a:pt x="14518" y="8247"/>
                  </a:cubicBezTo>
                  <a:cubicBezTo>
                    <a:pt x="14518" y="8247"/>
                    <a:pt x="14695" y="8247"/>
                    <a:pt x="14695" y="8051"/>
                  </a:cubicBezTo>
                  <a:cubicBezTo>
                    <a:pt x="14695" y="8051"/>
                    <a:pt x="14872" y="8051"/>
                    <a:pt x="14872" y="7855"/>
                  </a:cubicBezTo>
                  <a:cubicBezTo>
                    <a:pt x="14872" y="7855"/>
                    <a:pt x="14695" y="7658"/>
                    <a:pt x="14695" y="7658"/>
                  </a:cubicBezTo>
                  <a:cubicBezTo>
                    <a:pt x="14695" y="7462"/>
                    <a:pt x="14518" y="7462"/>
                    <a:pt x="14518" y="7462"/>
                  </a:cubicBezTo>
                  <a:close/>
                  <a:moveTo>
                    <a:pt x="14518" y="5302"/>
                  </a:moveTo>
                  <a:cubicBezTo>
                    <a:pt x="14518" y="5302"/>
                    <a:pt x="14695" y="5302"/>
                    <a:pt x="14695" y="5105"/>
                  </a:cubicBezTo>
                  <a:cubicBezTo>
                    <a:pt x="14695" y="5105"/>
                    <a:pt x="14872" y="4909"/>
                    <a:pt x="14872" y="4909"/>
                  </a:cubicBezTo>
                  <a:cubicBezTo>
                    <a:pt x="14872" y="4713"/>
                    <a:pt x="14695" y="4713"/>
                    <a:pt x="14695" y="4713"/>
                  </a:cubicBezTo>
                  <a:cubicBezTo>
                    <a:pt x="14695" y="4516"/>
                    <a:pt x="14518" y="4516"/>
                    <a:pt x="14518" y="4516"/>
                  </a:cubicBezTo>
                  <a:cubicBezTo>
                    <a:pt x="14341" y="4516"/>
                    <a:pt x="14341" y="4516"/>
                    <a:pt x="14164" y="4713"/>
                  </a:cubicBezTo>
                  <a:cubicBezTo>
                    <a:pt x="14164" y="4713"/>
                    <a:pt x="14164" y="4713"/>
                    <a:pt x="14164" y="4909"/>
                  </a:cubicBezTo>
                  <a:cubicBezTo>
                    <a:pt x="14164" y="4909"/>
                    <a:pt x="14164" y="5105"/>
                    <a:pt x="14164" y="5105"/>
                  </a:cubicBezTo>
                  <a:cubicBezTo>
                    <a:pt x="14341" y="5302"/>
                    <a:pt x="14341" y="5302"/>
                    <a:pt x="14518" y="5302"/>
                  </a:cubicBezTo>
                  <a:close/>
                  <a:moveTo>
                    <a:pt x="14518" y="3731"/>
                  </a:moveTo>
                  <a:cubicBezTo>
                    <a:pt x="14518" y="3731"/>
                    <a:pt x="14695" y="3731"/>
                    <a:pt x="14695" y="3731"/>
                  </a:cubicBezTo>
                  <a:cubicBezTo>
                    <a:pt x="14695" y="3535"/>
                    <a:pt x="14872" y="3535"/>
                    <a:pt x="14872" y="3338"/>
                  </a:cubicBezTo>
                  <a:cubicBezTo>
                    <a:pt x="14872" y="3338"/>
                    <a:pt x="14695" y="3142"/>
                    <a:pt x="14695" y="3142"/>
                  </a:cubicBezTo>
                  <a:cubicBezTo>
                    <a:pt x="14695" y="3142"/>
                    <a:pt x="14518" y="2945"/>
                    <a:pt x="14518" y="2945"/>
                  </a:cubicBezTo>
                  <a:cubicBezTo>
                    <a:pt x="14341" y="2945"/>
                    <a:pt x="14341" y="3142"/>
                    <a:pt x="14164" y="3142"/>
                  </a:cubicBezTo>
                  <a:cubicBezTo>
                    <a:pt x="14164" y="3142"/>
                    <a:pt x="14164" y="3338"/>
                    <a:pt x="14164" y="3338"/>
                  </a:cubicBezTo>
                  <a:cubicBezTo>
                    <a:pt x="14164" y="3535"/>
                    <a:pt x="14164" y="3535"/>
                    <a:pt x="14164" y="3731"/>
                  </a:cubicBezTo>
                  <a:cubicBezTo>
                    <a:pt x="14341" y="3731"/>
                    <a:pt x="14341" y="3731"/>
                    <a:pt x="14518" y="3731"/>
                  </a:cubicBezTo>
                  <a:close/>
                  <a:moveTo>
                    <a:pt x="14518" y="2356"/>
                  </a:moveTo>
                  <a:cubicBezTo>
                    <a:pt x="14518" y="2356"/>
                    <a:pt x="14695" y="2160"/>
                    <a:pt x="14695" y="2160"/>
                  </a:cubicBezTo>
                  <a:cubicBezTo>
                    <a:pt x="14695" y="2160"/>
                    <a:pt x="14872" y="1964"/>
                    <a:pt x="14872" y="1964"/>
                  </a:cubicBezTo>
                  <a:cubicBezTo>
                    <a:pt x="14872" y="1767"/>
                    <a:pt x="14695" y="1767"/>
                    <a:pt x="14695" y="1571"/>
                  </a:cubicBezTo>
                  <a:cubicBezTo>
                    <a:pt x="14695" y="1571"/>
                    <a:pt x="14518" y="1571"/>
                    <a:pt x="14518" y="1571"/>
                  </a:cubicBezTo>
                  <a:cubicBezTo>
                    <a:pt x="14341" y="1571"/>
                    <a:pt x="14341" y="1571"/>
                    <a:pt x="14164" y="1571"/>
                  </a:cubicBezTo>
                  <a:cubicBezTo>
                    <a:pt x="14164" y="1767"/>
                    <a:pt x="14164" y="1767"/>
                    <a:pt x="14164" y="1964"/>
                  </a:cubicBezTo>
                  <a:cubicBezTo>
                    <a:pt x="14164" y="1964"/>
                    <a:pt x="14164" y="2160"/>
                    <a:pt x="14164" y="2160"/>
                  </a:cubicBezTo>
                  <a:cubicBezTo>
                    <a:pt x="14341" y="2160"/>
                    <a:pt x="14341" y="2356"/>
                    <a:pt x="14518" y="2356"/>
                  </a:cubicBezTo>
                  <a:close/>
                  <a:moveTo>
                    <a:pt x="14518" y="785"/>
                  </a:moveTo>
                  <a:cubicBezTo>
                    <a:pt x="14518" y="785"/>
                    <a:pt x="14695" y="785"/>
                    <a:pt x="14695" y="785"/>
                  </a:cubicBezTo>
                  <a:cubicBezTo>
                    <a:pt x="14695" y="589"/>
                    <a:pt x="14872" y="589"/>
                    <a:pt x="14872" y="393"/>
                  </a:cubicBezTo>
                  <a:cubicBezTo>
                    <a:pt x="14872" y="393"/>
                    <a:pt x="14695" y="196"/>
                    <a:pt x="14695" y="196"/>
                  </a:cubicBezTo>
                  <a:cubicBezTo>
                    <a:pt x="14695" y="0"/>
                    <a:pt x="14518" y="0"/>
                    <a:pt x="14518" y="0"/>
                  </a:cubicBezTo>
                  <a:cubicBezTo>
                    <a:pt x="14341" y="0"/>
                    <a:pt x="14341" y="0"/>
                    <a:pt x="14164" y="196"/>
                  </a:cubicBezTo>
                  <a:cubicBezTo>
                    <a:pt x="14164" y="196"/>
                    <a:pt x="14164" y="393"/>
                    <a:pt x="14164" y="393"/>
                  </a:cubicBezTo>
                  <a:cubicBezTo>
                    <a:pt x="14164" y="589"/>
                    <a:pt x="14164" y="589"/>
                    <a:pt x="14164" y="785"/>
                  </a:cubicBezTo>
                  <a:cubicBezTo>
                    <a:pt x="14341" y="785"/>
                    <a:pt x="14341" y="785"/>
                    <a:pt x="14518" y="785"/>
                  </a:cubicBezTo>
                  <a:close/>
                  <a:moveTo>
                    <a:pt x="14518" y="14924"/>
                  </a:moveTo>
                  <a:cubicBezTo>
                    <a:pt x="14341" y="14924"/>
                    <a:pt x="14341" y="14924"/>
                    <a:pt x="14164" y="15120"/>
                  </a:cubicBezTo>
                  <a:cubicBezTo>
                    <a:pt x="14164" y="15120"/>
                    <a:pt x="14164" y="15316"/>
                    <a:pt x="14164" y="15316"/>
                  </a:cubicBezTo>
                  <a:cubicBezTo>
                    <a:pt x="14164" y="15513"/>
                    <a:pt x="14164" y="15513"/>
                    <a:pt x="14164" y="15513"/>
                  </a:cubicBezTo>
                  <a:cubicBezTo>
                    <a:pt x="14341" y="15709"/>
                    <a:pt x="14341" y="15709"/>
                    <a:pt x="14518" y="15709"/>
                  </a:cubicBezTo>
                  <a:cubicBezTo>
                    <a:pt x="14518" y="15709"/>
                    <a:pt x="14695" y="15709"/>
                    <a:pt x="14695" y="15513"/>
                  </a:cubicBezTo>
                  <a:cubicBezTo>
                    <a:pt x="14695" y="15513"/>
                    <a:pt x="14872" y="15513"/>
                    <a:pt x="14872" y="15316"/>
                  </a:cubicBezTo>
                  <a:cubicBezTo>
                    <a:pt x="14872" y="15316"/>
                    <a:pt x="14695" y="15120"/>
                    <a:pt x="14695" y="15120"/>
                  </a:cubicBezTo>
                  <a:cubicBezTo>
                    <a:pt x="14695" y="14924"/>
                    <a:pt x="14518" y="14924"/>
                    <a:pt x="14518" y="14924"/>
                  </a:cubicBezTo>
                  <a:close/>
                  <a:moveTo>
                    <a:pt x="14518" y="13549"/>
                  </a:moveTo>
                  <a:cubicBezTo>
                    <a:pt x="14341" y="13549"/>
                    <a:pt x="14341" y="13549"/>
                    <a:pt x="14164" y="13549"/>
                  </a:cubicBezTo>
                  <a:cubicBezTo>
                    <a:pt x="14164" y="13745"/>
                    <a:pt x="14164" y="13745"/>
                    <a:pt x="14164" y="13942"/>
                  </a:cubicBezTo>
                  <a:cubicBezTo>
                    <a:pt x="14164" y="13942"/>
                    <a:pt x="14164" y="13942"/>
                    <a:pt x="14164" y="14138"/>
                  </a:cubicBezTo>
                  <a:cubicBezTo>
                    <a:pt x="14341" y="14138"/>
                    <a:pt x="14341" y="14138"/>
                    <a:pt x="14518" y="14138"/>
                  </a:cubicBezTo>
                  <a:cubicBezTo>
                    <a:pt x="14518" y="14138"/>
                    <a:pt x="14695" y="14138"/>
                    <a:pt x="14695" y="14138"/>
                  </a:cubicBezTo>
                  <a:cubicBezTo>
                    <a:pt x="14695" y="13942"/>
                    <a:pt x="14872" y="13942"/>
                    <a:pt x="14872" y="13942"/>
                  </a:cubicBezTo>
                  <a:cubicBezTo>
                    <a:pt x="14872" y="13745"/>
                    <a:pt x="14695" y="13745"/>
                    <a:pt x="14695" y="13549"/>
                  </a:cubicBezTo>
                  <a:cubicBezTo>
                    <a:pt x="14695" y="13549"/>
                    <a:pt x="14518" y="13549"/>
                    <a:pt x="14518" y="13549"/>
                  </a:cubicBezTo>
                  <a:close/>
                  <a:moveTo>
                    <a:pt x="14518" y="11978"/>
                  </a:moveTo>
                  <a:cubicBezTo>
                    <a:pt x="14341" y="11978"/>
                    <a:pt x="14341" y="11978"/>
                    <a:pt x="14164" y="12175"/>
                  </a:cubicBezTo>
                  <a:cubicBezTo>
                    <a:pt x="14164" y="12175"/>
                    <a:pt x="14164" y="12175"/>
                    <a:pt x="14164" y="12371"/>
                  </a:cubicBezTo>
                  <a:cubicBezTo>
                    <a:pt x="14164" y="12371"/>
                    <a:pt x="14164" y="12567"/>
                    <a:pt x="14164" y="12567"/>
                  </a:cubicBezTo>
                  <a:cubicBezTo>
                    <a:pt x="14341" y="12764"/>
                    <a:pt x="14341" y="12764"/>
                    <a:pt x="14518" y="12764"/>
                  </a:cubicBezTo>
                  <a:cubicBezTo>
                    <a:pt x="14518" y="12764"/>
                    <a:pt x="14695" y="12764"/>
                    <a:pt x="14695" y="12567"/>
                  </a:cubicBezTo>
                  <a:cubicBezTo>
                    <a:pt x="14695" y="12567"/>
                    <a:pt x="14872" y="12371"/>
                    <a:pt x="14872" y="12371"/>
                  </a:cubicBezTo>
                  <a:cubicBezTo>
                    <a:pt x="14872" y="12175"/>
                    <a:pt x="14695" y="12175"/>
                    <a:pt x="14695" y="12175"/>
                  </a:cubicBezTo>
                  <a:cubicBezTo>
                    <a:pt x="14695" y="11978"/>
                    <a:pt x="14518" y="11978"/>
                    <a:pt x="14518" y="11978"/>
                  </a:cubicBezTo>
                  <a:close/>
                  <a:moveTo>
                    <a:pt x="14518" y="10407"/>
                  </a:moveTo>
                  <a:cubicBezTo>
                    <a:pt x="14341" y="10407"/>
                    <a:pt x="14341" y="10604"/>
                    <a:pt x="14164" y="10604"/>
                  </a:cubicBezTo>
                  <a:cubicBezTo>
                    <a:pt x="14164" y="10604"/>
                    <a:pt x="14164" y="10800"/>
                    <a:pt x="14164" y="10800"/>
                  </a:cubicBezTo>
                  <a:cubicBezTo>
                    <a:pt x="14164" y="10996"/>
                    <a:pt x="14164" y="10996"/>
                    <a:pt x="14164" y="11193"/>
                  </a:cubicBezTo>
                  <a:cubicBezTo>
                    <a:pt x="14341" y="11193"/>
                    <a:pt x="14341" y="11193"/>
                    <a:pt x="14518" y="11193"/>
                  </a:cubicBezTo>
                  <a:cubicBezTo>
                    <a:pt x="14518" y="11193"/>
                    <a:pt x="14695" y="11193"/>
                    <a:pt x="14695" y="11193"/>
                  </a:cubicBezTo>
                  <a:cubicBezTo>
                    <a:pt x="14695" y="10996"/>
                    <a:pt x="14872" y="10996"/>
                    <a:pt x="14872" y="10800"/>
                  </a:cubicBezTo>
                  <a:cubicBezTo>
                    <a:pt x="14872" y="10800"/>
                    <a:pt x="14695" y="10604"/>
                    <a:pt x="14695" y="10604"/>
                  </a:cubicBezTo>
                  <a:cubicBezTo>
                    <a:pt x="14695" y="10604"/>
                    <a:pt x="14518" y="10407"/>
                    <a:pt x="14518" y="10407"/>
                  </a:cubicBezTo>
                  <a:close/>
                  <a:moveTo>
                    <a:pt x="14518" y="21011"/>
                  </a:moveTo>
                  <a:cubicBezTo>
                    <a:pt x="14341" y="21011"/>
                    <a:pt x="14341" y="21011"/>
                    <a:pt x="14164" y="21011"/>
                  </a:cubicBezTo>
                  <a:cubicBezTo>
                    <a:pt x="14164" y="21011"/>
                    <a:pt x="14164" y="21207"/>
                    <a:pt x="14164" y="21207"/>
                  </a:cubicBezTo>
                  <a:cubicBezTo>
                    <a:pt x="14164" y="21404"/>
                    <a:pt x="14164" y="21404"/>
                    <a:pt x="14164" y="21600"/>
                  </a:cubicBezTo>
                  <a:cubicBezTo>
                    <a:pt x="14341" y="21600"/>
                    <a:pt x="14341" y="21600"/>
                    <a:pt x="14518" y="21600"/>
                  </a:cubicBezTo>
                  <a:cubicBezTo>
                    <a:pt x="14518" y="21600"/>
                    <a:pt x="14695" y="21600"/>
                    <a:pt x="14695" y="21600"/>
                  </a:cubicBezTo>
                  <a:cubicBezTo>
                    <a:pt x="14695" y="21404"/>
                    <a:pt x="14872" y="21404"/>
                    <a:pt x="14872" y="21207"/>
                  </a:cubicBezTo>
                  <a:cubicBezTo>
                    <a:pt x="14872" y="21207"/>
                    <a:pt x="14695" y="21011"/>
                    <a:pt x="14695" y="21011"/>
                  </a:cubicBezTo>
                  <a:cubicBezTo>
                    <a:pt x="14695" y="21011"/>
                    <a:pt x="14518" y="21011"/>
                    <a:pt x="14518" y="21011"/>
                  </a:cubicBezTo>
                  <a:close/>
                  <a:moveTo>
                    <a:pt x="14518" y="19440"/>
                  </a:moveTo>
                  <a:cubicBezTo>
                    <a:pt x="14341" y="19440"/>
                    <a:pt x="14341" y="19440"/>
                    <a:pt x="14164" y="19636"/>
                  </a:cubicBezTo>
                  <a:cubicBezTo>
                    <a:pt x="14164" y="19636"/>
                    <a:pt x="14164" y="19636"/>
                    <a:pt x="14164" y="19833"/>
                  </a:cubicBezTo>
                  <a:cubicBezTo>
                    <a:pt x="14164" y="19833"/>
                    <a:pt x="14164" y="20029"/>
                    <a:pt x="14164" y="20029"/>
                  </a:cubicBezTo>
                  <a:cubicBezTo>
                    <a:pt x="14341" y="20225"/>
                    <a:pt x="14341" y="20225"/>
                    <a:pt x="14518" y="20225"/>
                  </a:cubicBezTo>
                  <a:cubicBezTo>
                    <a:pt x="14518" y="20225"/>
                    <a:pt x="14695" y="20225"/>
                    <a:pt x="14695" y="20029"/>
                  </a:cubicBezTo>
                  <a:cubicBezTo>
                    <a:pt x="14695" y="20029"/>
                    <a:pt x="14872" y="19833"/>
                    <a:pt x="14872" y="19833"/>
                  </a:cubicBezTo>
                  <a:cubicBezTo>
                    <a:pt x="14872" y="19636"/>
                    <a:pt x="14695" y="19636"/>
                    <a:pt x="14695" y="19636"/>
                  </a:cubicBezTo>
                  <a:cubicBezTo>
                    <a:pt x="14695" y="19440"/>
                    <a:pt x="14518" y="19440"/>
                    <a:pt x="14518" y="19440"/>
                  </a:cubicBezTo>
                  <a:close/>
                  <a:moveTo>
                    <a:pt x="14518" y="17869"/>
                  </a:moveTo>
                  <a:cubicBezTo>
                    <a:pt x="14341" y="17869"/>
                    <a:pt x="14341" y="18065"/>
                    <a:pt x="14164" y="18065"/>
                  </a:cubicBezTo>
                  <a:cubicBezTo>
                    <a:pt x="14164" y="18065"/>
                    <a:pt x="14164" y="18262"/>
                    <a:pt x="14164" y="18262"/>
                  </a:cubicBezTo>
                  <a:cubicBezTo>
                    <a:pt x="14164" y="18458"/>
                    <a:pt x="14164" y="18458"/>
                    <a:pt x="14164" y="18655"/>
                  </a:cubicBezTo>
                  <a:cubicBezTo>
                    <a:pt x="14341" y="18655"/>
                    <a:pt x="14341" y="18655"/>
                    <a:pt x="14518" y="18655"/>
                  </a:cubicBezTo>
                  <a:cubicBezTo>
                    <a:pt x="14518" y="18655"/>
                    <a:pt x="14695" y="18655"/>
                    <a:pt x="14695" y="18655"/>
                  </a:cubicBezTo>
                  <a:cubicBezTo>
                    <a:pt x="14695" y="18458"/>
                    <a:pt x="14872" y="18458"/>
                    <a:pt x="14872" y="18262"/>
                  </a:cubicBezTo>
                  <a:cubicBezTo>
                    <a:pt x="14872" y="18262"/>
                    <a:pt x="14695" y="18065"/>
                    <a:pt x="14695" y="18065"/>
                  </a:cubicBezTo>
                  <a:cubicBezTo>
                    <a:pt x="14695" y="18065"/>
                    <a:pt x="14518" y="17869"/>
                    <a:pt x="14518" y="17869"/>
                  </a:cubicBezTo>
                  <a:close/>
                  <a:moveTo>
                    <a:pt x="14518" y="16495"/>
                  </a:moveTo>
                  <a:cubicBezTo>
                    <a:pt x="14341" y="16495"/>
                    <a:pt x="14341" y="16495"/>
                    <a:pt x="14164" y="16495"/>
                  </a:cubicBezTo>
                  <a:cubicBezTo>
                    <a:pt x="14164" y="16691"/>
                    <a:pt x="14164" y="16691"/>
                    <a:pt x="14164" y="16887"/>
                  </a:cubicBezTo>
                  <a:cubicBezTo>
                    <a:pt x="14164" y="16887"/>
                    <a:pt x="14164" y="17084"/>
                    <a:pt x="14164" y="17084"/>
                  </a:cubicBezTo>
                  <a:cubicBezTo>
                    <a:pt x="14341" y="17084"/>
                    <a:pt x="14341" y="17280"/>
                    <a:pt x="14518" y="17280"/>
                  </a:cubicBezTo>
                  <a:cubicBezTo>
                    <a:pt x="14518" y="17280"/>
                    <a:pt x="14695" y="17084"/>
                    <a:pt x="14695" y="17084"/>
                  </a:cubicBezTo>
                  <a:cubicBezTo>
                    <a:pt x="14695" y="17084"/>
                    <a:pt x="14872" y="16887"/>
                    <a:pt x="14872" y="16887"/>
                  </a:cubicBezTo>
                  <a:cubicBezTo>
                    <a:pt x="14872" y="16691"/>
                    <a:pt x="14695" y="16691"/>
                    <a:pt x="14695" y="16495"/>
                  </a:cubicBezTo>
                  <a:cubicBezTo>
                    <a:pt x="14695" y="16495"/>
                    <a:pt x="14518" y="16495"/>
                    <a:pt x="14518" y="16495"/>
                  </a:cubicBezTo>
                  <a:close/>
                </a:path>
              </a:pathLst>
            </a:custGeom>
            <a:solidFill>
              <a:srgbClr val="404040"/>
            </a:solidFill>
            <a:ln w="12700">
              <a:miter lim="400000"/>
            </a:ln>
          </p:spPr>
          <p:txBody>
            <a:bodyPr lIns="121919" tIns="121919" rIns="121919" bIns="121919"/>
            <a:lstStyle/>
            <a:p>
              <a:endParaRPr/>
            </a:p>
          </p:txBody>
        </p:sp>
        <p:cxnSp>
          <p:nvCxnSpPr>
            <p:cNvPr id="21" name="Straight Connector 20">
              <a:extLst>
                <a:ext uri="{FF2B5EF4-FFF2-40B4-BE49-F238E27FC236}">
                  <a16:creationId xmlns:a16="http://schemas.microsoft.com/office/drawing/2014/main" id="{FF85C342-5776-55EE-68D2-9515F7CC5BF8}"/>
                </a:ext>
              </a:extLst>
            </p:cNvPr>
            <p:cNvCxnSpPr>
              <a:cxnSpLocks/>
            </p:cNvCxnSpPr>
            <p:nvPr/>
          </p:nvCxnSpPr>
          <p:spPr>
            <a:xfrm>
              <a:off x="11358217" y="1992541"/>
              <a:ext cx="0" cy="1948609"/>
            </a:xfrm>
            <a:prstGeom prst="line">
              <a:avLst/>
            </a:prstGeom>
            <a:ln w="635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0697641-C60E-B7CF-2ED0-6A51316ED8FA}"/>
                </a:ext>
              </a:extLst>
            </p:cNvPr>
            <p:cNvCxnSpPr>
              <a:cxnSpLocks/>
            </p:cNvCxnSpPr>
            <p:nvPr/>
          </p:nvCxnSpPr>
          <p:spPr>
            <a:xfrm flipH="1">
              <a:off x="11358217" y="3934877"/>
              <a:ext cx="2121227" cy="0"/>
            </a:xfrm>
            <a:prstGeom prst="line">
              <a:avLst/>
            </a:prstGeom>
            <a:ln w="60325">
              <a:solidFill>
                <a:srgbClr val="404040"/>
              </a:solidFill>
            </a:ln>
          </p:spPr>
          <p:style>
            <a:lnRef idx="1">
              <a:schemeClr val="accent1"/>
            </a:lnRef>
            <a:fillRef idx="0">
              <a:schemeClr val="accent1"/>
            </a:fillRef>
            <a:effectRef idx="0">
              <a:schemeClr val="accent1"/>
            </a:effectRef>
            <a:fontRef idx="minor">
              <a:schemeClr val="tx1"/>
            </a:fontRef>
          </p:style>
        </p:cxnSp>
        <p:pic>
          <p:nvPicPr>
            <p:cNvPr id="33" name="Graphic 32" descr="Rubbish outline">
              <a:extLst>
                <a:ext uri="{FF2B5EF4-FFF2-40B4-BE49-F238E27FC236}">
                  <a16:creationId xmlns:a16="http://schemas.microsoft.com/office/drawing/2014/main" id="{CFD01A90-D0D4-1F15-9D23-B69BBB0A7A2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940014" y="3213745"/>
              <a:ext cx="1442986" cy="1442986"/>
            </a:xfrm>
            <a:prstGeom prst="rect">
              <a:avLst/>
            </a:prstGeom>
          </p:spPr>
        </p:pic>
        <p:cxnSp>
          <p:nvCxnSpPr>
            <p:cNvPr id="39" name="Straight Arrow Connector 38">
              <a:extLst>
                <a:ext uri="{FF2B5EF4-FFF2-40B4-BE49-F238E27FC236}">
                  <a16:creationId xmlns:a16="http://schemas.microsoft.com/office/drawing/2014/main" id="{DE46CB89-1114-AA0A-22D6-5EF1090FE5C3}"/>
                </a:ext>
              </a:extLst>
            </p:cNvPr>
            <p:cNvCxnSpPr>
              <a:cxnSpLocks/>
            </p:cNvCxnSpPr>
            <p:nvPr/>
          </p:nvCxnSpPr>
          <p:spPr>
            <a:xfrm>
              <a:off x="13745133" y="3016220"/>
              <a:ext cx="1198631" cy="918656"/>
            </a:xfrm>
            <a:prstGeom prst="straightConnector1">
              <a:avLst/>
            </a:prstGeom>
            <a:ln w="50800">
              <a:solidFill>
                <a:srgbClr val="40404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D27221C0-4E88-7FA5-5AA6-772353A21569}"/>
                </a:ext>
              </a:extLst>
            </p:cNvPr>
            <p:cNvCxnSpPr>
              <a:cxnSpLocks/>
            </p:cNvCxnSpPr>
            <p:nvPr/>
          </p:nvCxnSpPr>
          <p:spPr>
            <a:xfrm flipV="1">
              <a:off x="13741383" y="1835988"/>
              <a:ext cx="1198631" cy="918655"/>
            </a:xfrm>
            <a:prstGeom prst="straightConnector1">
              <a:avLst/>
            </a:prstGeom>
            <a:ln w="50800">
              <a:solidFill>
                <a:srgbClr val="404040"/>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9096FF93-948E-776C-6E69-83C744B7E6C0}"/>
                </a:ext>
              </a:extLst>
            </p:cNvPr>
            <p:cNvSpPr txBox="1"/>
            <p:nvPr/>
          </p:nvSpPr>
          <p:spPr>
            <a:xfrm>
              <a:off x="13740862" y="1784937"/>
              <a:ext cx="1035399" cy="380117"/>
            </a:xfrm>
            <a:prstGeom prst="rect">
              <a:avLst/>
            </a:prstGeom>
            <a:noFill/>
          </p:spPr>
          <p:txBody>
            <a:bodyPr wrap="square">
              <a:spAutoFit/>
            </a:bodyPr>
            <a:lstStyle/>
            <a:p>
              <a:r>
                <a:rPr lang="en-US" sz="1800" b="1" dirty="0">
                  <a:solidFill>
                    <a:srgbClr val="404040"/>
                  </a:solidFill>
                  <a:latin typeface="Montserrat" panose="00000500000000000000" pitchFamily="2" charset="0"/>
                </a:rPr>
                <a:t>GOOD</a:t>
              </a:r>
              <a:endParaRPr lang="en-DK" b="1" dirty="0"/>
            </a:p>
          </p:txBody>
        </p:sp>
        <p:sp>
          <p:nvSpPr>
            <p:cNvPr id="52" name="TextBox 51">
              <a:extLst>
                <a:ext uri="{FF2B5EF4-FFF2-40B4-BE49-F238E27FC236}">
                  <a16:creationId xmlns:a16="http://schemas.microsoft.com/office/drawing/2014/main" id="{D27D82C3-F4FD-4F16-C89A-4BB5909EE6F2}"/>
                </a:ext>
              </a:extLst>
            </p:cNvPr>
            <p:cNvSpPr txBox="1"/>
            <p:nvPr/>
          </p:nvSpPr>
          <p:spPr>
            <a:xfrm>
              <a:off x="13737189" y="3559500"/>
              <a:ext cx="941909" cy="369332"/>
            </a:xfrm>
            <a:prstGeom prst="rect">
              <a:avLst/>
            </a:prstGeom>
            <a:noFill/>
          </p:spPr>
          <p:txBody>
            <a:bodyPr wrap="square">
              <a:spAutoFit/>
            </a:bodyPr>
            <a:lstStyle/>
            <a:p>
              <a:r>
                <a:rPr lang="en-US" sz="1800" b="1" dirty="0">
                  <a:solidFill>
                    <a:srgbClr val="404040"/>
                  </a:solidFill>
                  <a:latin typeface="Montserrat" panose="00000500000000000000" pitchFamily="2" charset="0"/>
                </a:rPr>
                <a:t>BAD</a:t>
              </a:r>
              <a:endParaRPr lang="en-DK" b="1" dirty="0"/>
            </a:p>
          </p:txBody>
        </p:sp>
        <p:sp>
          <p:nvSpPr>
            <p:cNvPr id="53" name="Shape">
              <a:extLst>
                <a:ext uri="{FF2B5EF4-FFF2-40B4-BE49-F238E27FC236}">
                  <a16:creationId xmlns:a16="http://schemas.microsoft.com/office/drawing/2014/main" id="{962064DE-4F34-97A2-E213-91B19DE647E6}"/>
                </a:ext>
              </a:extLst>
            </p:cNvPr>
            <p:cNvSpPr>
              <a:spLocks noChangeAspect="1"/>
            </p:cNvSpPr>
            <p:nvPr/>
          </p:nvSpPr>
          <p:spPr>
            <a:xfrm>
              <a:off x="15072993" y="1043891"/>
              <a:ext cx="1198631" cy="1204009"/>
            </a:xfrm>
            <a:custGeom>
              <a:avLst/>
              <a:gdLst/>
              <a:ahLst/>
              <a:cxnLst>
                <a:cxn ang="0">
                  <a:pos x="wd2" y="hd2"/>
                </a:cxn>
                <a:cxn ang="5400000">
                  <a:pos x="wd2" y="hd2"/>
                </a:cxn>
                <a:cxn ang="10800000">
                  <a:pos x="wd2" y="hd2"/>
                </a:cxn>
                <a:cxn ang="16200000">
                  <a:pos x="wd2" y="hd2"/>
                </a:cxn>
              </a:cxnLst>
              <a:rect l="0" t="0" r="r" b="b"/>
              <a:pathLst>
                <a:path w="21600" h="21600" extrusionOk="0">
                  <a:moveTo>
                    <a:pt x="10708" y="0"/>
                  </a:moveTo>
                  <a:cubicBezTo>
                    <a:pt x="4800" y="0"/>
                    <a:pt x="0" y="4800"/>
                    <a:pt x="0" y="10708"/>
                  </a:cubicBezTo>
                  <a:cubicBezTo>
                    <a:pt x="0" y="16800"/>
                    <a:pt x="4800" y="21600"/>
                    <a:pt x="10708" y="21600"/>
                  </a:cubicBezTo>
                  <a:cubicBezTo>
                    <a:pt x="16800" y="21600"/>
                    <a:pt x="21600" y="16800"/>
                    <a:pt x="21600" y="10708"/>
                  </a:cubicBezTo>
                  <a:cubicBezTo>
                    <a:pt x="21600" y="4800"/>
                    <a:pt x="16800" y="0"/>
                    <a:pt x="10708" y="0"/>
                  </a:cubicBezTo>
                  <a:close/>
                  <a:moveTo>
                    <a:pt x="10708" y="20492"/>
                  </a:moveTo>
                  <a:cubicBezTo>
                    <a:pt x="5354" y="20492"/>
                    <a:pt x="1108" y="16246"/>
                    <a:pt x="1108" y="10708"/>
                  </a:cubicBezTo>
                  <a:cubicBezTo>
                    <a:pt x="1108" y="5354"/>
                    <a:pt x="5354" y="1108"/>
                    <a:pt x="10708" y="1108"/>
                  </a:cubicBezTo>
                  <a:cubicBezTo>
                    <a:pt x="16062" y="1108"/>
                    <a:pt x="20492" y="5354"/>
                    <a:pt x="20492" y="10708"/>
                  </a:cubicBezTo>
                  <a:cubicBezTo>
                    <a:pt x="20492" y="16246"/>
                    <a:pt x="16246" y="20492"/>
                    <a:pt x="10708" y="20492"/>
                  </a:cubicBezTo>
                  <a:close/>
                  <a:moveTo>
                    <a:pt x="14954" y="9969"/>
                  </a:moveTo>
                  <a:cubicBezTo>
                    <a:pt x="14954" y="9969"/>
                    <a:pt x="14954" y="9969"/>
                    <a:pt x="14954" y="9969"/>
                  </a:cubicBezTo>
                  <a:cubicBezTo>
                    <a:pt x="8862" y="6646"/>
                    <a:pt x="8862" y="6646"/>
                    <a:pt x="8862" y="6646"/>
                  </a:cubicBezTo>
                  <a:cubicBezTo>
                    <a:pt x="8677" y="6462"/>
                    <a:pt x="8492" y="6462"/>
                    <a:pt x="8308" y="6462"/>
                  </a:cubicBezTo>
                  <a:cubicBezTo>
                    <a:pt x="7938" y="6462"/>
                    <a:pt x="7569" y="6646"/>
                    <a:pt x="7569" y="7385"/>
                  </a:cubicBezTo>
                  <a:cubicBezTo>
                    <a:pt x="7569" y="14215"/>
                    <a:pt x="7569" y="14215"/>
                    <a:pt x="7569" y="14215"/>
                  </a:cubicBezTo>
                  <a:cubicBezTo>
                    <a:pt x="7569" y="14769"/>
                    <a:pt x="7938" y="15138"/>
                    <a:pt x="8308" y="15138"/>
                  </a:cubicBezTo>
                  <a:cubicBezTo>
                    <a:pt x="8677" y="15138"/>
                    <a:pt x="8862" y="15138"/>
                    <a:pt x="9046" y="14954"/>
                  </a:cubicBezTo>
                  <a:cubicBezTo>
                    <a:pt x="14769" y="11631"/>
                    <a:pt x="14769" y="11631"/>
                    <a:pt x="14769" y="11631"/>
                  </a:cubicBezTo>
                  <a:cubicBezTo>
                    <a:pt x="15138" y="11446"/>
                    <a:pt x="15323" y="11077"/>
                    <a:pt x="15323" y="10892"/>
                  </a:cubicBezTo>
                  <a:cubicBezTo>
                    <a:pt x="15323" y="10708"/>
                    <a:pt x="15323" y="10338"/>
                    <a:pt x="14954" y="9969"/>
                  </a:cubicBezTo>
                  <a:close/>
                  <a:moveTo>
                    <a:pt x="8677" y="14031"/>
                  </a:moveTo>
                  <a:cubicBezTo>
                    <a:pt x="8677" y="7569"/>
                    <a:pt x="8677" y="7569"/>
                    <a:pt x="8677" y="7569"/>
                  </a:cubicBezTo>
                  <a:cubicBezTo>
                    <a:pt x="14215" y="10892"/>
                    <a:pt x="14215" y="10892"/>
                    <a:pt x="14215" y="10892"/>
                  </a:cubicBezTo>
                  <a:lnTo>
                    <a:pt x="8677" y="14031"/>
                  </a:lnTo>
                  <a:close/>
                  <a:moveTo>
                    <a:pt x="8677" y="14031"/>
                  </a:moveTo>
                  <a:cubicBezTo>
                    <a:pt x="8677" y="14031"/>
                    <a:pt x="8677" y="14031"/>
                    <a:pt x="8677" y="14031"/>
                  </a:cubicBezTo>
                </a:path>
              </a:pathLst>
            </a:custGeom>
            <a:solidFill>
              <a:srgbClr val="275EA2"/>
            </a:solidFill>
            <a:ln w="6350">
              <a:solidFill>
                <a:srgbClr val="275EA2"/>
              </a:solidFill>
              <a:miter lim="400000"/>
            </a:ln>
          </p:spPr>
          <p:txBody>
            <a:bodyPr lIns="121919" tIns="121919" rIns="121919" bIns="121919"/>
            <a:lstStyle/>
            <a:p>
              <a:endParaRPr dirty="0"/>
            </a:p>
          </p:txBody>
        </p:sp>
        <p:sp>
          <p:nvSpPr>
            <p:cNvPr id="54" name="Shape">
              <a:extLst>
                <a:ext uri="{FF2B5EF4-FFF2-40B4-BE49-F238E27FC236}">
                  <a16:creationId xmlns:a16="http://schemas.microsoft.com/office/drawing/2014/main" id="{F4A09E23-9323-4779-1B5E-5DD344EB04F7}"/>
                </a:ext>
              </a:extLst>
            </p:cNvPr>
            <p:cNvSpPr/>
            <p:nvPr/>
          </p:nvSpPr>
          <p:spPr>
            <a:xfrm>
              <a:off x="15825764" y="1657102"/>
              <a:ext cx="860812" cy="743198"/>
            </a:xfrm>
            <a:custGeom>
              <a:avLst/>
              <a:gdLst/>
              <a:ahLst/>
              <a:cxnLst>
                <a:cxn ang="0">
                  <a:pos x="wd2" y="hd2"/>
                </a:cxn>
                <a:cxn ang="5400000">
                  <a:pos x="wd2" y="hd2"/>
                </a:cxn>
                <a:cxn ang="10800000">
                  <a:pos x="wd2" y="hd2"/>
                </a:cxn>
                <a:cxn ang="16200000">
                  <a:pos x="wd2" y="hd2"/>
                </a:cxn>
              </a:cxnLst>
              <a:rect l="0" t="0" r="r" b="b"/>
              <a:pathLst>
                <a:path w="21600" h="21600" extrusionOk="0">
                  <a:moveTo>
                    <a:pt x="14400" y="11865"/>
                  </a:moveTo>
                  <a:cubicBezTo>
                    <a:pt x="14400" y="12169"/>
                    <a:pt x="14123" y="12169"/>
                    <a:pt x="14123" y="12169"/>
                  </a:cubicBezTo>
                  <a:cubicBezTo>
                    <a:pt x="12462" y="12473"/>
                    <a:pt x="12462" y="12473"/>
                    <a:pt x="12462" y="12473"/>
                  </a:cubicBezTo>
                  <a:cubicBezTo>
                    <a:pt x="12185" y="12777"/>
                    <a:pt x="12185" y="13082"/>
                    <a:pt x="11908" y="13386"/>
                  </a:cubicBezTo>
                  <a:cubicBezTo>
                    <a:pt x="12462" y="13994"/>
                    <a:pt x="12738" y="14299"/>
                    <a:pt x="13015" y="14907"/>
                  </a:cubicBezTo>
                  <a:cubicBezTo>
                    <a:pt x="13015" y="14907"/>
                    <a:pt x="13015" y="14907"/>
                    <a:pt x="13015" y="15211"/>
                  </a:cubicBezTo>
                  <a:cubicBezTo>
                    <a:pt x="13015" y="15211"/>
                    <a:pt x="13015" y="15211"/>
                    <a:pt x="13015" y="15211"/>
                  </a:cubicBezTo>
                  <a:cubicBezTo>
                    <a:pt x="12738" y="15820"/>
                    <a:pt x="11631" y="17037"/>
                    <a:pt x="11354" y="17037"/>
                  </a:cubicBezTo>
                  <a:cubicBezTo>
                    <a:pt x="11077" y="17037"/>
                    <a:pt x="11077" y="17037"/>
                    <a:pt x="11077" y="17037"/>
                  </a:cubicBezTo>
                  <a:cubicBezTo>
                    <a:pt x="9692" y="16124"/>
                    <a:pt x="9692" y="16124"/>
                    <a:pt x="9692" y="16124"/>
                  </a:cubicBezTo>
                  <a:cubicBezTo>
                    <a:pt x="9415" y="16124"/>
                    <a:pt x="9138" y="16124"/>
                    <a:pt x="8862" y="16428"/>
                  </a:cubicBezTo>
                  <a:cubicBezTo>
                    <a:pt x="8862" y="17037"/>
                    <a:pt x="8862" y="17645"/>
                    <a:pt x="8585" y="18254"/>
                  </a:cubicBezTo>
                  <a:cubicBezTo>
                    <a:pt x="8585" y="18558"/>
                    <a:pt x="8308" y="18558"/>
                    <a:pt x="8308" y="18558"/>
                  </a:cubicBezTo>
                  <a:cubicBezTo>
                    <a:pt x="6092" y="18558"/>
                    <a:pt x="6092" y="18558"/>
                    <a:pt x="6092" y="18558"/>
                  </a:cubicBezTo>
                  <a:cubicBezTo>
                    <a:pt x="6092" y="18558"/>
                    <a:pt x="5815" y="18558"/>
                    <a:pt x="5815" y="18254"/>
                  </a:cubicBezTo>
                  <a:cubicBezTo>
                    <a:pt x="5538" y="16428"/>
                    <a:pt x="5538" y="16428"/>
                    <a:pt x="5538" y="16428"/>
                  </a:cubicBezTo>
                  <a:cubicBezTo>
                    <a:pt x="5262" y="16428"/>
                    <a:pt x="4985" y="16124"/>
                    <a:pt x="4708" y="16124"/>
                  </a:cubicBezTo>
                  <a:cubicBezTo>
                    <a:pt x="3600" y="17037"/>
                    <a:pt x="3600" y="17037"/>
                    <a:pt x="3600" y="17037"/>
                  </a:cubicBezTo>
                  <a:cubicBezTo>
                    <a:pt x="3323" y="17037"/>
                    <a:pt x="3323" y="17037"/>
                    <a:pt x="3323" y="17037"/>
                  </a:cubicBezTo>
                  <a:cubicBezTo>
                    <a:pt x="3046" y="17037"/>
                    <a:pt x="3046" y="17037"/>
                    <a:pt x="3046" y="17037"/>
                  </a:cubicBezTo>
                  <a:cubicBezTo>
                    <a:pt x="2769" y="16732"/>
                    <a:pt x="1385" y="15515"/>
                    <a:pt x="1385" y="15211"/>
                  </a:cubicBezTo>
                  <a:cubicBezTo>
                    <a:pt x="1385" y="14907"/>
                    <a:pt x="1385" y="14907"/>
                    <a:pt x="1385" y="14907"/>
                  </a:cubicBezTo>
                  <a:cubicBezTo>
                    <a:pt x="1938" y="14299"/>
                    <a:pt x="2215" y="13994"/>
                    <a:pt x="2492" y="13386"/>
                  </a:cubicBezTo>
                  <a:cubicBezTo>
                    <a:pt x="2215" y="13082"/>
                    <a:pt x="2215" y="12777"/>
                    <a:pt x="2215" y="12473"/>
                  </a:cubicBezTo>
                  <a:cubicBezTo>
                    <a:pt x="277" y="12169"/>
                    <a:pt x="277" y="12169"/>
                    <a:pt x="277" y="12169"/>
                  </a:cubicBezTo>
                  <a:cubicBezTo>
                    <a:pt x="277" y="12169"/>
                    <a:pt x="0" y="12169"/>
                    <a:pt x="0" y="11865"/>
                  </a:cubicBezTo>
                  <a:cubicBezTo>
                    <a:pt x="0" y="9735"/>
                    <a:pt x="0" y="9735"/>
                    <a:pt x="0" y="9735"/>
                  </a:cubicBezTo>
                  <a:cubicBezTo>
                    <a:pt x="0" y="9431"/>
                    <a:pt x="277" y="9127"/>
                    <a:pt x="277" y="9127"/>
                  </a:cubicBezTo>
                  <a:cubicBezTo>
                    <a:pt x="2215" y="8823"/>
                    <a:pt x="2215" y="8823"/>
                    <a:pt x="2215" y="8823"/>
                  </a:cubicBezTo>
                  <a:cubicBezTo>
                    <a:pt x="2215" y="8518"/>
                    <a:pt x="2215" y="8214"/>
                    <a:pt x="2492" y="7910"/>
                  </a:cubicBezTo>
                  <a:cubicBezTo>
                    <a:pt x="2215" y="7606"/>
                    <a:pt x="1938" y="6997"/>
                    <a:pt x="1385" y="6693"/>
                  </a:cubicBezTo>
                  <a:cubicBezTo>
                    <a:pt x="1385" y="6389"/>
                    <a:pt x="1385" y="6389"/>
                    <a:pt x="1385" y="6389"/>
                  </a:cubicBezTo>
                  <a:cubicBezTo>
                    <a:pt x="1385" y="6389"/>
                    <a:pt x="1385" y="6085"/>
                    <a:pt x="1385" y="6085"/>
                  </a:cubicBezTo>
                  <a:cubicBezTo>
                    <a:pt x="1662" y="5780"/>
                    <a:pt x="3046" y="4259"/>
                    <a:pt x="3323" y="4259"/>
                  </a:cubicBezTo>
                  <a:cubicBezTo>
                    <a:pt x="3323" y="4259"/>
                    <a:pt x="3323" y="4259"/>
                    <a:pt x="3600" y="4259"/>
                  </a:cubicBezTo>
                  <a:cubicBezTo>
                    <a:pt x="4708" y="5476"/>
                    <a:pt x="4708" y="5476"/>
                    <a:pt x="4708" y="5476"/>
                  </a:cubicBezTo>
                  <a:cubicBezTo>
                    <a:pt x="4985" y="5476"/>
                    <a:pt x="5262" y="5172"/>
                    <a:pt x="5538" y="5172"/>
                  </a:cubicBezTo>
                  <a:cubicBezTo>
                    <a:pt x="5815" y="4563"/>
                    <a:pt x="5815" y="3955"/>
                    <a:pt x="5815" y="3346"/>
                  </a:cubicBezTo>
                  <a:cubicBezTo>
                    <a:pt x="5815" y="3042"/>
                    <a:pt x="6092" y="3042"/>
                    <a:pt x="6092" y="3042"/>
                  </a:cubicBezTo>
                  <a:cubicBezTo>
                    <a:pt x="8308" y="3042"/>
                    <a:pt x="8308" y="3042"/>
                    <a:pt x="8308" y="3042"/>
                  </a:cubicBezTo>
                  <a:cubicBezTo>
                    <a:pt x="8308" y="3042"/>
                    <a:pt x="8585" y="3042"/>
                    <a:pt x="8585" y="3346"/>
                  </a:cubicBezTo>
                  <a:cubicBezTo>
                    <a:pt x="8862" y="5172"/>
                    <a:pt x="8862" y="5172"/>
                    <a:pt x="8862" y="5172"/>
                  </a:cubicBezTo>
                  <a:cubicBezTo>
                    <a:pt x="9138" y="5172"/>
                    <a:pt x="9415" y="5476"/>
                    <a:pt x="9692" y="5476"/>
                  </a:cubicBezTo>
                  <a:cubicBezTo>
                    <a:pt x="11077" y="4259"/>
                    <a:pt x="11077" y="4259"/>
                    <a:pt x="11077" y="4259"/>
                  </a:cubicBezTo>
                  <a:cubicBezTo>
                    <a:pt x="11077" y="4259"/>
                    <a:pt x="11077" y="4259"/>
                    <a:pt x="11354" y="4259"/>
                  </a:cubicBezTo>
                  <a:cubicBezTo>
                    <a:pt x="11354" y="4259"/>
                    <a:pt x="11354" y="4259"/>
                    <a:pt x="11354" y="4259"/>
                  </a:cubicBezTo>
                  <a:cubicBezTo>
                    <a:pt x="11631" y="4563"/>
                    <a:pt x="13015" y="6085"/>
                    <a:pt x="13015" y="6389"/>
                  </a:cubicBezTo>
                  <a:cubicBezTo>
                    <a:pt x="13015" y="6389"/>
                    <a:pt x="13015" y="6389"/>
                    <a:pt x="13015" y="6693"/>
                  </a:cubicBezTo>
                  <a:cubicBezTo>
                    <a:pt x="12738" y="6997"/>
                    <a:pt x="12462" y="7606"/>
                    <a:pt x="11908" y="7910"/>
                  </a:cubicBezTo>
                  <a:cubicBezTo>
                    <a:pt x="12185" y="8214"/>
                    <a:pt x="12185" y="8518"/>
                    <a:pt x="12462" y="9127"/>
                  </a:cubicBezTo>
                  <a:cubicBezTo>
                    <a:pt x="14123" y="9127"/>
                    <a:pt x="14123" y="9127"/>
                    <a:pt x="14123" y="9127"/>
                  </a:cubicBezTo>
                  <a:cubicBezTo>
                    <a:pt x="14123" y="9431"/>
                    <a:pt x="14400" y="9431"/>
                    <a:pt x="14400" y="9735"/>
                  </a:cubicBezTo>
                  <a:lnTo>
                    <a:pt x="14400" y="11865"/>
                  </a:lnTo>
                  <a:close/>
                  <a:moveTo>
                    <a:pt x="7200" y="7606"/>
                  </a:moveTo>
                  <a:cubicBezTo>
                    <a:pt x="5815" y="7606"/>
                    <a:pt x="4431" y="9127"/>
                    <a:pt x="4431" y="10648"/>
                  </a:cubicBezTo>
                  <a:cubicBezTo>
                    <a:pt x="4431" y="12473"/>
                    <a:pt x="5815" y="13994"/>
                    <a:pt x="7200" y="13994"/>
                  </a:cubicBezTo>
                  <a:cubicBezTo>
                    <a:pt x="8862" y="13994"/>
                    <a:pt x="9969" y="12473"/>
                    <a:pt x="9969" y="10648"/>
                  </a:cubicBezTo>
                  <a:cubicBezTo>
                    <a:pt x="9969" y="9127"/>
                    <a:pt x="8862" y="7606"/>
                    <a:pt x="7200" y="7606"/>
                  </a:cubicBezTo>
                  <a:close/>
                  <a:moveTo>
                    <a:pt x="21600" y="5476"/>
                  </a:moveTo>
                  <a:cubicBezTo>
                    <a:pt x="21600" y="5476"/>
                    <a:pt x="19938" y="5780"/>
                    <a:pt x="19938" y="5780"/>
                  </a:cubicBezTo>
                  <a:cubicBezTo>
                    <a:pt x="19662" y="6085"/>
                    <a:pt x="19662" y="6085"/>
                    <a:pt x="19385" y="6389"/>
                  </a:cubicBezTo>
                  <a:cubicBezTo>
                    <a:pt x="19662" y="6693"/>
                    <a:pt x="19938" y="7910"/>
                    <a:pt x="19938" y="7910"/>
                  </a:cubicBezTo>
                  <a:cubicBezTo>
                    <a:pt x="19938" y="8214"/>
                    <a:pt x="19938" y="8214"/>
                    <a:pt x="19938" y="8214"/>
                  </a:cubicBezTo>
                  <a:cubicBezTo>
                    <a:pt x="19938" y="8214"/>
                    <a:pt x="18831" y="9127"/>
                    <a:pt x="18554" y="9127"/>
                  </a:cubicBezTo>
                  <a:cubicBezTo>
                    <a:pt x="18554" y="9127"/>
                    <a:pt x="17723" y="7910"/>
                    <a:pt x="17446" y="7606"/>
                  </a:cubicBezTo>
                  <a:cubicBezTo>
                    <a:pt x="17446" y="7606"/>
                    <a:pt x="17446" y="7606"/>
                    <a:pt x="17169" y="7606"/>
                  </a:cubicBezTo>
                  <a:cubicBezTo>
                    <a:pt x="17169" y="7606"/>
                    <a:pt x="16892" y="7606"/>
                    <a:pt x="16892" y="7606"/>
                  </a:cubicBezTo>
                  <a:cubicBezTo>
                    <a:pt x="16892" y="7910"/>
                    <a:pt x="16062" y="9127"/>
                    <a:pt x="15785" y="9127"/>
                  </a:cubicBezTo>
                  <a:cubicBezTo>
                    <a:pt x="15785" y="9127"/>
                    <a:pt x="14677" y="8214"/>
                    <a:pt x="14400" y="8214"/>
                  </a:cubicBezTo>
                  <a:cubicBezTo>
                    <a:pt x="14400" y="8214"/>
                    <a:pt x="14400" y="8214"/>
                    <a:pt x="14400" y="7910"/>
                  </a:cubicBezTo>
                  <a:cubicBezTo>
                    <a:pt x="14400" y="7910"/>
                    <a:pt x="14954" y="6693"/>
                    <a:pt x="14954" y="6389"/>
                  </a:cubicBezTo>
                  <a:cubicBezTo>
                    <a:pt x="14677" y="6085"/>
                    <a:pt x="14677" y="6085"/>
                    <a:pt x="14677" y="5780"/>
                  </a:cubicBezTo>
                  <a:cubicBezTo>
                    <a:pt x="14400" y="5780"/>
                    <a:pt x="13015" y="5476"/>
                    <a:pt x="13015" y="5476"/>
                  </a:cubicBezTo>
                  <a:cubicBezTo>
                    <a:pt x="13015" y="3651"/>
                    <a:pt x="13015" y="3651"/>
                    <a:pt x="13015" y="3651"/>
                  </a:cubicBezTo>
                  <a:cubicBezTo>
                    <a:pt x="13015" y="3346"/>
                    <a:pt x="14400" y="3346"/>
                    <a:pt x="14677" y="3346"/>
                  </a:cubicBezTo>
                  <a:cubicBezTo>
                    <a:pt x="14677" y="3042"/>
                    <a:pt x="14677" y="2738"/>
                    <a:pt x="14954" y="2738"/>
                  </a:cubicBezTo>
                  <a:cubicBezTo>
                    <a:pt x="14954" y="2434"/>
                    <a:pt x="14400" y="1217"/>
                    <a:pt x="14400" y="913"/>
                  </a:cubicBezTo>
                  <a:cubicBezTo>
                    <a:pt x="14400" y="913"/>
                    <a:pt x="14400" y="913"/>
                    <a:pt x="14400" y="913"/>
                  </a:cubicBezTo>
                  <a:cubicBezTo>
                    <a:pt x="14677" y="913"/>
                    <a:pt x="15785" y="0"/>
                    <a:pt x="15785" y="0"/>
                  </a:cubicBezTo>
                  <a:cubicBezTo>
                    <a:pt x="16062" y="0"/>
                    <a:pt x="16892" y="1217"/>
                    <a:pt x="16892" y="1521"/>
                  </a:cubicBezTo>
                  <a:cubicBezTo>
                    <a:pt x="16892" y="1217"/>
                    <a:pt x="17169" y="1217"/>
                    <a:pt x="17169" y="1217"/>
                  </a:cubicBezTo>
                  <a:cubicBezTo>
                    <a:pt x="17446" y="1217"/>
                    <a:pt x="17446" y="1217"/>
                    <a:pt x="17446" y="1521"/>
                  </a:cubicBezTo>
                  <a:cubicBezTo>
                    <a:pt x="17723" y="913"/>
                    <a:pt x="18277" y="304"/>
                    <a:pt x="18554" y="0"/>
                  </a:cubicBezTo>
                  <a:cubicBezTo>
                    <a:pt x="18554" y="0"/>
                    <a:pt x="18554" y="0"/>
                    <a:pt x="18554" y="0"/>
                  </a:cubicBezTo>
                  <a:cubicBezTo>
                    <a:pt x="18831" y="0"/>
                    <a:pt x="19938" y="608"/>
                    <a:pt x="19938" y="913"/>
                  </a:cubicBezTo>
                  <a:cubicBezTo>
                    <a:pt x="19938" y="913"/>
                    <a:pt x="19938" y="913"/>
                    <a:pt x="19938" y="913"/>
                  </a:cubicBezTo>
                  <a:cubicBezTo>
                    <a:pt x="19938" y="1217"/>
                    <a:pt x="19662" y="2434"/>
                    <a:pt x="19385" y="2738"/>
                  </a:cubicBezTo>
                  <a:cubicBezTo>
                    <a:pt x="19662" y="2738"/>
                    <a:pt x="19662" y="3042"/>
                    <a:pt x="19938" y="3346"/>
                  </a:cubicBezTo>
                  <a:cubicBezTo>
                    <a:pt x="19938" y="3346"/>
                    <a:pt x="21600" y="3346"/>
                    <a:pt x="21600" y="3651"/>
                  </a:cubicBezTo>
                  <a:lnTo>
                    <a:pt x="21600" y="5476"/>
                  </a:lnTo>
                  <a:close/>
                  <a:moveTo>
                    <a:pt x="21600" y="17949"/>
                  </a:moveTo>
                  <a:cubicBezTo>
                    <a:pt x="21600" y="17949"/>
                    <a:pt x="19938" y="18254"/>
                    <a:pt x="19938" y="18254"/>
                  </a:cubicBezTo>
                  <a:cubicBezTo>
                    <a:pt x="19662" y="18558"/>
                    <a:pt x="19662" y="18558"/>
                    <a:pt x="19385" y="18862"/>
                  </a:cubicBezTo>
                  <a:cubicBezTo>
                    <a:pt x="19662" y="19166"/>
                    <a:pt x="19938" y="20383"/>
                    <a:pt x="19938" y="20687"/>
                  </a:cubicBezTo>
                  <a:cubicBezTo>
                    <a:pt x="19938" y="20687"/>
                    <a:pt x="19938" y="20687"/>
                    <a:pt x="19938" y="20687"/>
                  </a:cubicBezTo>
                  <a:cubicBezTo>
                    <a:pt x="19938" y="20687"/>
                    <a:pt x="18831" y="21600"/>
                    <a:pt x="18554" y="21600"/>
                  </a:cubicBezTo>
                  <a:cubicBezTo>
                    <a:pt x="18554" y="21600"/>
                    <a:pt x="17723" y="20383"/>
                    <a:pt x="17446" y="20079"/>
                  </a:cubicBezTo>
                  <a:cubicBezTo>
                    <a:pt x="17446" y="20079"/>
                    <a:pt x="17446" y="20079"/>
                    <a:pt x="17169" y="20079"/>
                  </a:cubicBezTo>
                  <a:cubicBezTo>
                    <a:pt x="17169" y="20079"/>
                    <a:pt x="16892" y="20079"/>
                    <a:pt x="16892" y="20079"/>
                  </a:cubicBezTo>
                  <a:cubicBezTo>
                    <a:pt x="16892" y="20383"/>
                    <a:pt x="16062" y="21600"/>
                    <a:pt x="15785" y="21600"/>
                  </a:cubicBezTo>
                  <a:cubicBezTo>
                    <a:pt x="15785" y="21600"/>
                    <a:pt x="14677" y="20687"/>
                    <a:pt x="14400" y="20687"/>
                  </a:cubicBezTo>
                  <a:cubicBezTo>
                    <a:pt x="14400" y="20687"/>
                    <a:pt x="14400" y="20687"/>
                    <a:pt x="14400" y="20687"/>
                  </a:cubicBezTo>
                  <a:cubicBezTo>
                    <a:pt x="14400" y="20383"/>
                    <a:pt x="14954" y="19166"/>
                    <a:pt x="14954" y="18862"/>
                  </a:cubicBezTo>
                  <a:cubicBezTo>
                    <a:pt x="14677" y="18558"/>
                    <a:pt x="14677" y="18558"/>
                    <a:pt x="14677" y="18254"/>
                  </a:cubicBezTo>
                  <a:cubicBezTo>
                    <a:pt x="14400" y="18254"/>
                    <a:pt x="13015" y="17949"/>
                    <a:pt x="13015" y="17949"/>
                  </a:cubicBezTo>
                  <a:cubicBezTo>
                    <a:pt x="13015" y="16124"/>
                    <a:pt x="13015" y="16124"/>
                    <a:pt x="13015" y="16124"/>
                  </a:cubicBezTo>
                  <a:cubicBezTo>
                    <a:pt x="13015" y="15820"/>
                    <a:pt x="14400" y="15820"/>
                    <a:pt x="14677" y="15820"/>
                  </a:cubicBezTo>
                  <a:cubicBezTo>
                    <a:pt x="14677" y="15515"/>
                    <a:pt x="14677" y="15211"/>
                    <a:pt x="14954" y="15211"/>
                  </a:cubicBezTo>
                  <a:cubicBezTo>
                    <a:pt x="14954" y="14907"/>
                    <a:pt x="14400" y="13690"/>
                    <a:pt x="14400" y="13386"/>
                  </a:cubicBezTo>
                  <a:cubicBezTo>
                    <a:pt x="14400" y="13386"/>
                    <a:pt x="14400" y="13386"/>
                    <a:pt x="14400" y="13386"/>
                  </a:cubicBezTo>
                  <a:cubicBezTo>
                    <a:pt x="14677" y="13386"/>
                    <a:pt x="15785" y="12473"/>
                    <a:pt x="15785" y="12473"/>
                  </a:cubicBezTo>
                  <a:cubicBezTo>
                    <a:pt x="16062" y="12473"/>
                    <a:pt x="16892" y="13690"/>
                    <a:pt x="16892" y="13994"/>
                  </a:cubicBezTo>
                  <a:cubicBezTo>
                    <a:pt x="16892" y="13994"/>
                    <a:pt x="17169" y="13994"/>
                    <a:pt x="17169" y="13994"/>
                  </a:cubicBezTo>
                  <a:cubicBezTo>
                    <a:pt x="17446" y="13994"/>
                    <a:pt x="17446" y="13994"/>
                    <a:pt x="17446" y="13994"/>
                  </a:cubicBezTo>
                  <a:cubicBezTo>
                    <a:pt x="17723" y="13386"/>
                    <a:pt x="18277" y="13082"/>
                    <a:pt x="18554" y="12473"/>
                  </a:cubicBezTo>
                  <a:cubicBezTo>
                    <a:pt x="18554" y="12473"/>
                    <a:pt x="18554" y="12473"/>
                    <a:pt x="18554" y="12473"/>
                  </a:cubicBezTo>
                  <a:cubicBezTo>
                    <a:pt x="18831" y="12473"/>
                    <a:pt x="19938" y="13386"/>
                    <a:pt x="19938" y="13386"/>
                  </a:cubicBezTo>
                  <a:cubicBezTo>
                    <a:pt x="19938" y="13386"/>
                    <a:pt x="19938" y="13386"/>
                    <a:pt x="19938" y="13386"/>
                  </a:cubicBezTo>
                  <a:cubicBezTo>
                    <a:pt x="19938" y="13690"/>
                    <a:pt x="19662" y="14907"/>
                    <a:pt x="19385" y="15211"/>
                  </a:cubicBezTo>
                  <a:cubicBezTo>
                    <a:pt x="19662" y="15211"/>
                    <a:pt x="19662" y="15515"/>
                    <a:pt x="19938" y="15820"/>
                  </a:cubicBezTo>
                  <a:cubicBezTo>
                    <a:pt x="19938" y="15820"/>
                    <a:pt x="21600" y="15820"/>
                    <a:pt x="21600" y="16124"/>
                  </a:cubicBezTo>
                  <a:lnTo>
                    <a:pt x="21600" y="17949"/>
                  </a:lnTo>
                  <a:close/>
                  <a:moveTo>
                    <a:pt x="17169" y="3042"/>
                  </a:moveTo>
                  <a:cubicBezTo>
                    <a:pt x="16338" y="3042"/>
                    <a:pt x="15785" y="3651"/>
                    <a:pt x="15785" y="4563"/>
                  </a:cubicBezTo>
                  <a:cubicBezTo>
                    <a:pt x="15785" y="5476"/>
                    <a:pt x="16338" y="6085"/>
                    <a:pt x="17169" y="6085"/>
                  </a:cubicBezTo>
                  <a:cubicBezTo>
                    <a:pt x="18000" y="6085"/>
                    <a:pt x="18554" y="5476"/>
                    <a:pt x="18554" y="4563"/>
                  </a:cubicBezTo>
                  <a:cubicBezTo>
                    <a:pt x="18554" y="3651"/>
                    <a:pt x="18000" y="3042"/>
                    <a:pt x="17169" y="3042"/>
                  </a:cubicBezTo>
                  <a:close/>
                  <a:moveTo>
                    <a:pt x="17169" y="15515"/>
                  </a:moveTo>
                  <a:cubicBezTo>
                    <a:pt x="16338" y="15515"/>
                    <a:pt x="15785" y="16124"/>
                    <a:pt x="15785" y="17037"/>
                  </a:cubicBezTo>
                  <a:cubicBezTo>
                    <a:pt x="15785" y="17949"/>
                    <a:pt x="16338" y="18558"/>
                    <a:pt x="17169" y="18558"/>
                  </a:cubicBezTo>
                  <a:cubicBezTo>
                    <a:pt x="18000" y="18558"/>
                    <a:pt x="18554" y="17949"/>
                    <a:pt x="18554" y="17037"/>
                  </a:cubicBezTo>
                  <a:cubicBezTo>
                    <a:pt x="18554" y="16124"/>
                    <a:pt x="18000" y="15515"/>
                    <a:pt x="17169" y="15515"/>
                  </a:cubicBezTo>
                  <a:close/>
                </a:path>
              </a:pathLst>
            </a:custGeom>
            <a:solidFill>
              <a:srgbClr val="275EA2"/>
            </a:solidFill>
            <a:ln w="6350">
              <a:noFill/>
              <a:miter lim="400000"/>
            </a:ln>
          </p:spPr>
          <p:txBody>
            <a:bodyPr lIns="121919" tIns="121919" rIns="121919" bIns="121919"/>
            <a:lstStyle/>
            <a:p>
              <a:endParaRPr dirty="0"/>
            </a:p>
          </p:txBody>
        </p:sp>
      </p:grpSp>
      <p:pic>
        <p:nvPicPr>
          <p:cNvPr id="5" name="Picture 4" descr="A grid of different choices&#10;&#10;Description automatically generated with medium confidence">
            <a:extLst>
              <a:ext uri="{FF2B5EF4-FFF2-40B4-BE49-F238E27FC236}">
                <a16:creationId xmlns:a16="http://schemas.microsoft.com/office/drawing/2014/main" id="{62B7F7EE-DBBC-8875-6770-041EE2419961}"/>
              </a:ext>
            </a:extLst>
          </p:cNvPr>
          <p:cNvPicPr>
            <a:picLocks noChangeAspect="1"/>
          </p:cNvPicPr>
          <p:nvPr/>
        </p:nvPicPr>
        <p:blipFill rotWithShape="1">
          <a:blip r:embed="rId7">
            <a:extLst>
              <a:ext uri="{28A0092B-C50C-407E-A947-70E740481C1C}">
                <a14:useLocalDpi xmlns:a14="http://schemas.microsoft.com/office/drawing/2010/main" val="0"/>
              </a:ext>
            </a:extLst>
          </a:blip>
          <a:srcRect l="5681" t="3609" r="1984" b="3838"/>
          <a:stretch/>
        </p:blipFill>
        <p:spPr>
          <a:xfrm>
            <a:off x="10800862" y="5445805"/>
            <a:ext cx="5886938" cy="4422095"/>
          </a:xfrm>
          <a:prstGeom prst="rect">
            <a:avLst/>
          </a:prstGeom>
          <a:ln w="12700">
            <a:solidFill>
              <a:srgbClr val="404040"/>
            </a:solidFill>
          </a:ln>
        </p:spPr>
      </p:pic>
    </p:spTree>
    <p:extLst>
      <p:ext uri="{BB962C8B-B14F-4D97-AF65-F5344CB8AC3E}">
        <p14:creationId xmlns:p14="http://schemas.microsoft.com/office/powerpoint/2010/main" val="2728539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DE6BB0-E782-5A32-EF8D-8BB886C033F5}"/>
              </a:ext>
            </a:extLst>
          </p:cNvPr>
          <p:cNvSpPr/>
          <p:nvPr/>
        </p:nvSpPr>
        <p:spPr>
          <a:xfrm>
            <a:off x="-35983" y="504986"/>
            <a:ext cx="8847692" cy="978201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7"/>
          <p:cNvSpPr txBox="1"/>
          <p:nvPr/>
        </p:nvSpPr>
        <p:spPr>
          <a:xfrm>
            <a:off x="762275" y="3127714"/>
            <a:ext cx="7619449" cy="2258632"/>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How well does the model fit the data?</a:t>
            </a:r>
          </a:p>
          <a:p>
            <a:pPr marL="1259841" lvl="2"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Criteria depend on model type</a:t>
            </a:r>
          </a:p>
          <a:p>
            <a:pPr marL="1259841" lvl="2"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Good models capture the underlying trends and characteristics</a:t>
            </a:r>
            <a:endParaRPr lang="en-US" sz="2800" dirty="0">
              <a:solidFill>
                <a:srgbClr val="404040"/>
              </a:solidFill>
              <a:latin typeface="Now"/>
            </a:endParaRPr>
          </a:p>
        </p:txBody>
      </p:sp>
      <p:sp>
        <p:nvSpPr>
          <p:cNvPr id="2" name="Freeform 4">
            <a:extLst>
              <a:ext uri="{FF2B5EF4-FFF2-40B4-BE49-F238E27FC236}">
                <a16:creationId xmlns:a16="http://schemas.microsoft.com/office/drawing/2014/main" id="{9537C6D3-24CF-9622-AA6B-0E4CE4D7CB63}"/>
              </a:ext>
            </a:extLst>
          </p:cNvPr>
          <p:cNvSpPr/>
          <p:nvPr/>
        </p:nvSpPr>
        <p:spPr>
          <a:xfrm>
            <a:off x="-35983" y="495300"/>
            <a:ext cx="18307050" cy="20574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grpSp>
        <p:nvGrpSpPr>
          <p:cNvPr id="13" name="Group 12">
            <a:extLst>
              <a:ext uri="{FF2B5EF4-FFF2-40B4-BE49-F238E27FC236}">
                <a16:creationId xmlns:a16="http://schemas.microsoft.com/office/drawing/2014/main" id="{445E267F-198C-83CA-5187-BFC7329448D3}"/>
              </a:ext>
            </a:extLst>
          </p:cNvPr>
          <p:cNvGrpSpPr>
            <a:grpSpLocks noChangeAspect="1"/>
          </p:cNvGrpSpPr>
          <p:nvPr/>
        </p:nvGrpSpPr>
        <p:grpSpPr>
          <a:xfrm>
            <a:off x="1411282" y="6108805"/>
            <a:ext cx="6224902" cy="4001724"/>
            <a:chOff x="11658600" y="3829050"/>
            <a:chExt cx="6756400" cy="4343400"/>
          </a:xfrm>
        </p:grpSpPr>
        <p:pic>
          <p:nvPicPr>
            <p:cNvPr id="4" name="Picture 3" descr="A graph of a function&#10;&#10;Description automatically generated">
              <a:extLst>
                <a:ext uri="{FF2B5EF4-FFF2-40B4-BE49-F238E27FC236}">
                  <a16:creationId xmlns:a16="http://schemas.microsoft.com/office/drawing/2014/main" id="{9C83A2B7-236D-D344-B6A8-6995095ED373}"/>
                </a:ext>
              </a:extLst>
            </p:cNvPr>
            <p:cNvPicPr>
              <a:picLocks noChangeAspect="1"/>
            </p:cNvPicPr>
            <p:nvPr/>
          </p:nvPicPr>
          <p:blipFill rotWithShape="1">
            <a:blip r:embed="rId3">
              <a:extLst>
                <a:ext uri="{28A0092B-C50C-407E-A947-70E740481C1C}">
                  <a14:useLocalDpi xmlns:a14="http://schemas.microsoft.com/office/drawing/2010/main" val="0"/>
                </a:ext>
              </a:extLst>
            </a:blip>
            <a:srcRect l="22589" t="12605" r="8235" b="7983"/>
            <a:stretch/>
          </p:blipFill>
          <p:spPr>
            <a:xfrm>
              <a:off x="11658600" y="3829050"/>
              <a:ext cx="6756400" cy="4343400"/>
            </a:xfrm>
            <a:prstGeom prst="rect">
              <a:avLst/>
            </a:prstGeom>
          </p:spPr>
        </p:pic>
        <p:sp>
          <p:nvSpPr>
            <p:cNvPr id="11" name="Rectangle 10">
              <a:extLst>
                <a:ext uri="{FF2B5EF4-FFF2-40B4-BE49-F238E27FC236}">
                  <a16:creationId xmlns:a16="http://schemas.microsoft.com/office/drawing/2014/main" id="{03315618-D1C1-75B4-46C2-67FDDF39E530}"/>
                </a:ext>
              </a:extLst>
            </p:cNvPr>
            <p:cNvSpPr/>
            <p:nvPr/>
          </p:nvSpPr>
          <p:spPr>
            <a:xfrm>
              <a:off x="11658600" y="3829050"/>
              <a:ext cx="1143000" cy="70485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2" name="Rectangle 11">
              <a:extLst>
                <a:ext uri="{FF2B5EF4-FFF2-40B4-BE49-F238E27FC236}">
                  <a16:creationId xmlns:a16="http://schemas.microsoft.com/office/drawing/2014/main" id="{0959D2C7-62F1-9B91-ACCD-BE55FD1B49C7}"/>
                </a:ext>
              </a:extLst>
            </p:cNvPr>
            <p:cNvSpPr/>
            <p:nvPr/>
          </p:nvSpPr>
          <p:spPr>
            <a:xfrm>
              <a:off x="11658600" y="3829050"/>
              <a:ext cx="6629400" cy="405765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14" name="TextBox 6">
            <a:extLst>
              <a:ext uri="{FF2B5EF4-FFF2-40B4-BE49-F238E27FC236}">
                <a16:creationId xmlns:a16="http://schemas.microsoft.com/office/drawing/2014/main" id="{E04CCA2E-A814-84E5-AFFF-EC2CF20569D0}"/>
              </a:ext>
            </a:extLst>
          </p:cNvPr>
          <p:cNvSpPr txBox="1"/>
          <p:nvPr/>
        </p:nvSpPr>
        <p:spPr>
          <a:xfrm>
            <a:off x="4572000" y="1080000"/>
            <a:ext cx="81153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MODEL PERFORMANCE</a:t>
            </a:r>
          </a:p>
        </p:txBody>
      </p:sp>
      <p:sp>
        <p:nvSpPr>
          <p:cNvPr id="6" name="Freeform 31">
            <a:extLst>
              <a:ext uri="{FF2B5EF4-FFF2-40B4-BE49-F238E27FC236}">
                <a16:creationId xmlns:a16="http://schemas.microsoft.com/office/drawing/2014/main" id="{72C311D8-57E3-C91C-4F96-A2D7E5A69108}"/>
              </a:ext>
            </a:extLst>
          </p:cNvPr>
          <p:cNvSpPr/>
          <p:nvPr/>
        </p:nvSpPr>
        <p:spPr>
          <a:xfrm>
            <a:off x="9435330" y="4086130"/>
            <a:ext cx="5562601" cy="1809281"/>
          </a:xfrm>
          <a:custGeom>
            <a:avLst/>
            <a:gdLst/>
            <a:ahLst/>
            <a:cxnLst>
              <a:cxn ang="0">
                <a:pos x="wd2" y="hd2"/>
              </a:cxn>
              <a:cxn ang="5400000">
                <a:pos x="wd2" y="hd2"/>
              </a:cxn>
              <a:cxn ang="10800000">
                <a:pos x="wd2" y="hd2"/>
              </a:cxn>
              <a:cxn ang="16200000">
                <a:pos x="wd2" y="hd2"/>
              </a:cxn>
            </a:cxnLst>
            <a:rect l="0" t="0" r="r" b="b"/>
            <a:pathLst>
              <a:path w="21600" h="21600" extrusionOk="0">
                <a:moveTo>
                  <a:pt x="1313" y="21600"/>
                </a:moveTo>
                <a:lnTo>
                  <a:pt x="21600" y="21600"/>
                </a:lnTo>
                <a:lnTo>
                  <a:pt x="20299" y="10787"/>
                </a:lnTo>
                <a:lnTo>
                  <a:pt x="21600" y="0"/>
                </a:lnTo>
                <a:lnTo>
                  <a:pt x="1313" y="0"/>
                </a:lnTo>
                <a:lnTo>
                  <a:pt x="0" y="10787"/>
                </a:lnTo>
                <a:lnTo>
                  <a:pt x="1313" y="21600"/>
                </a:lnTo>
                <a:close/>
              </a:path>
            </a:pathLst>
          </a:custGeom>
          <a:solidFill>
            <a:srgbClr val="ADCEFF">
              <a:alpha val="84706"/>
            </a:srgbClr>
          </a:solidFill>
          <a:ln w="12700">
            <a:miter lim="400000"/>
          </a:ln>
        </p:spPr>
        <p:txBody>
          <a:bodyPr lIns="45719" rIns="45719"/>
          <a:lstStyle/>
          <a:p>
            <a:pPr>
              <a:defRPr sz="1400">
                <a:latin typeface="Arial"/>
                <a:ea typeface="Arial"/>
                <a:cs typeface="Arial"/>
                <a:sym typeface="Arial"/>
              </a:defRPr>
            </a:pPr>
            <a:endParaRPr dirty="0"/>
          </a:p>
        </p:txBody>
      </p:sp>
      <p:sp>
        <p:nvSpPr>
          <p:cNvPr id="32" name="TextBox 7">
            <a:extLst>
              <a:ext uri="{FF2B5EF4-FFF2-40B4-BE49-F238E27FC236}">
                <a16:creationId xmlns:a16="http://schemas.microsoft.com/office/drawing/2014/main" id="{7DA59498-B284-07B0-36F1-691B3045F1F4}"/>
              </a:ext>
            </a:extLst>
          </p:cNvPr>
          <p:cNvSpPr txBox="1"/>
          <p:nvPr/>
        </p:nvSpPr>
        <p:spPr>
          <a:xfrm>
            <a:off x="15005228" y="4704494"/>
            <a:ext cx="2520772" cy="515206"/>
          </a:xfrm>
          <a:prstGeom prst="rect">
            <a:avLst/>
          </a:prstGeom>
        </p:spPr>
        <p:txBody>
          <a:bodyPr wrap="square" lIns="0" tIns="0" rIns="0" bIns="0" rtlCol="0" anchor="t">
            <a:spAutoFit/>
          </a:bodyPr>
          <a:lstStyle/>
          <a:p>
            <a:pPr>
              <a:lnSpc>
                <a:spcPts val="4480"/>
              </a:lnSpc>
            </a:pPr>
            <a:r>
              <a:rPr lang="en-US" sz="2400" b="1" dirty="0">
                <a:solidFill>
                  <a:srgbClr val="404040"/>
                </a:solidFill>
                <a:latin typeface="Montserrat" panose="00000500000000000000" pitchFamily="2" charset="0"/>
              </a:rPr>
              <a:t>REGRESSION</a:t>
            </a:r>
          </a:p>
        </p:txBody>
      </p:sp>
      <p:sp>
        <p:nvSpPr>
          <p:cNvPr id="35" name="TextBox 7">
            <a:extLst>
              <a:ext uri="{FF2B5EF4-FFF2-40B4-BE49-F238E27FC236}">
                <a16:creationId xmlns:a16="http://schemas.microsoft.com/office/drawing/2014/main" id="{E2E280CF-4F27-4DFB-F517-2F75CDB69CDC}"/>
              </a:ext>
            </a:extLst>
          </p:cNvPr>
          <p:cNvSpPr txBox="1"/>
          <p:nvPr/>
        </p:nvSpPr>
        <p:spPr>
          <a:xfrm>
            <a:off x="9800816" y="4322999"/>
            <a:ext cx="2520772" cy="1354217"/>
          </a:xfrm>
          <a:prstGeom prst="rect">
            <a:avLst/>
          </a:prstGeom>
        </p:spPr>
        <p:txBody>
          <a:bodyPr wrap="square" lIns="0" tIns="0" rIns="0" bIns="0" rtlCol="0" anchor="t">
            <a:spAutoFit/>
          </a:bodyPr>
          <a:lstStyle/>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R-squared</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MSE</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RMSE</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RMSLE</a:t>
            </a:r>
          </a:p>
        </p:txBody>
      </p:sp>
      <p:sp>
        <p:nvSpPr>
          <p:cNvPr id="37" name="Scatter Graph">
            <a:extLst>
              <a:ext uri="{FF2B5EF4-FFF2-40B4-BE49-F238E27FC236}">
                <a16:creationId xmlns:a16="http://schemas.microsoft.com/office/drawing/2014/main" id="{FB3F9875-2A90-728D-AF44-360EE5D1B41A}"/>
              </a:ext>
            </a:extLst>
          </p:cNvPr>
          <p:cNvSpPr/>
          <p:nvPr/>
        </p:nvSpPr>
        <p:spPr>
          <a:xfrm>
            <a:off x="12573000" y="4313522"/>
            <a:ext cx="1485900" cy="1354217"/>
          </a:xfrm>
          <a:custGeom>
            <a:avLst/>
            <a:gdLst/>
            <a:ahLst/>
            <a:cxnLst>
              <a:cxn ang="0">
                <a:pos x="wd2" y="hd2"/>
              </a:cxn>
              <a:cxn ang="5400000">
                <a:pos x="wd2" y="hd2"/>
              </a:cxn>
              <a:cxn ang="10800000">
                <a:pos x="wd2" y="hd2"/>
              </a:cxn>
              <a:cxn ang="16200000">
                <a:pos x="wd2" y="hd2"/>
              </a:cxn>
            </a:cxnLst>
            <a:rect l="0" t="0" r="r" b="b"/>
            <a:pathLst>
              <a:path w="21600" h="21600" extrusionOk="0">
                <a:moveTo>
                  <a:pt x="194" y="0"/>
                </a:moveTo>
                <a:cubicBezTo>
                  <a:pt x="87" y="0"/>
                  <a:pt x="0" y="87"/>
                  <a:pt x="0" y="194"/>
                </a:cubicBezTo>
                <a:lnTo>
                  <a:pt x="0" y="21406"/>
                </a:lnTo>
                <a:cubicBezTo>
                  <a:pt x="0" y="21513"/>
                  <a:pt x="87" y="21600"/>
                  <a:pt x="194" y="21600"/>
                </a:cubicBezTo>
                <a:lnTo>
                  <a:pt x="21406" y="21600"/>
                </a:lnTo>
                <a:cubicBezTo>
                  <a:pt x="21513" y="21600"/>
                  <a:pt x="21600" y="21513"/>
                  <a:pt x="21600" y="21406"/>
                </a:cubicBezTo>
                <a:lnTo>
                  <a:pt x="21600" y="20822"/>
                </a:lnTo>
                <a:cubicBezTo>
                  <a:pt x="21600" y="20715"/>
                  <a:pt x="21513" y="20628"/>
                  <a:pt x="21406" y="20628"/>
                </a:cubicBezTo>
                <a:lnTo>
                  <a:pt x="1163" y="20628"/>
                </a:lnTo>
                <a:cubicBezTo>
                  <a:pt x="1056" y="20628"/>
                  <a:pt x="970" y="20541"/>
                  <a:pt x="970" y="20434"/>
                </a:cubicBezTo>
                <a:lnTo>
                  <a:pt x="970" y="194"/>
                </a:lnTo>
                <a:cubicBezTo>
                  <a:pt x="970" y="87"/>
                  <a:pt x="883" y="0"/>
                  <a:pt x="776" y="0"/>
                </a:cubicBezTo>
                <a:lnTo>
                  <a:pt x="194" y="0"/>
                </a:lnTo>
                <a:close/>
                <a:moveTo>
                  <a:pt x="14855" y="4365"/>
                </a:moveTo>
                <a:cubicBezTo>
                  <a:pt x="14545" y="4365"/>
                  <a:pt x="14235" y="4483"/>
                  <a:pt x="13998" y="4721"/>
                </a:cubicBezTo>
                <a:cubicBezTo>
                  <a:pt x="13525" y="5195"/>
                  <a:pt x="13525" y="5964"/>
                  <a:pt x="13998" y="6439"/>
                </a:cubicBezTo>
                <a:cubicBezTo>
                  <a:pt x="14472" y="6913"/>
                  <a:pt x="15239" y="6913"/>
                  <a:pt x="15712" y="6439"/>
                </a:cubicBezTo>
                <a:cubicBezTo>
                  <a:pt x="16185" y="5964"/>
                  <a:pt x="16185" y="5195"/>
                  <a:pt x="15712" y="4721"/>
                </a:cubicBezTo>
                <a:cubicBezTo>
                  <a:pt x="15475" y="4483"/>
                  <a:pt x="15165" y="4365"/>
                  <a:pt x="14855" y="4365"/>
                </a:cubicBezTo>
                <a:close/>
                <a:moveTo>
                  <a:pt x="4336" y="6020"/>
                </a:moveTo>
                <a:cubicBezTo>
                  <a:pt x="4026" y="6020"/>
                  <a:pt x="3716" y="6139"/>
                  <a:pt x="3479" y="6376"/>
                </a:cubicBezTo>
                <a:cubicBezTo>
                  <a:pt x="3006" y="6851"/>
                  <a:pt x="3006" y="7620"/>
                  <a:pt x="3479" y="8095"/>
                </a:cubicBezTo>
                <a:cubicBezTo>
                  <a:pt x="3953" y="8569"/>
                  <a:pt x="4720" y="8569"/>
                  <a:pt x="5193" y="8095"/>
                </a:cubicBezTo>
                <a:cubicBezTo>
                  <a:pt x="5666" y="7620"/>
                  <a:pt x="5666" y="6851"/>
                  <a:pt x="5193" y="6376"/>
                </a:cubicBezTo>
                <a:cubicBezTo>
                  <a:pt x="4956" y="6139"/>
                  <a:pt x="4646" y="6020"/>
                  <a:pt x="4336" y="6020"/>
                </a:cubicBezTo>
                <a:close/>
                <a:moveTo>
                  <a:pt x="9154" y="9823"/>
                </a:moveTo>
                <a:cubicBezTo>
                  <a:pt x="8844" y="9823"/>
                  <a:pt x="8534" y="9942"/>
                  <a:pt x="8297" y="10179"/>
                </a:cubicBezTo>
                <a:cubicBezTo>
                  <a:pt x="7824" y="10653"/>
                  <a:pt x="7824" y="11422"/>
                  <a:pt x="8297" y="11897"/>
                </a:cubicBezTo>
                <a:cubicBezTo>
                  <a:pt x="8770" y="12372"/>
                  <a:pt x="9537" y="12372"/>
                  <a:pt x="10011" y="11897"/>
                </a:cubicBezTo>
                <a:cubicBezTo>
                  <a:pt x="10484" y="11422"/>
                  <a:pt x="10484" y="10653"/>
                  <a:pt x="10011" y="10179"/>
                </a:cubicBezTo>
                <a:cubicBezTo>
                  <a:pt x="9774" y="9942"/>
                  <a:pt x="9464" y="9823"/>
                  <a:pt x="9154" y="9823"/>
                </a:cubicBezTo>
                <a:close/>
                <a:moveTo>
                  <a:pt x="16522" y="12697"/>
                </a:moveTo>
                <a:cubicBezTo>
                  <a:pt x="16211" y="12697"/>
                  <a:pt x="15901" y="12816"/>
                  <a:pt x="15665" y="13053"/>
                </a:cubicBezTo>
                <a:cubicBezTo>
                  <a:pt x="15191" y="13528"/>
                  <a:pt x="15191" y="14297"/>
                  <a:pt x="15665" y="14771"/>
                </a:cubicBezTo>
                <a:cubicBezTo>
                  <a:pt x="16138" y="15246"/>
                  <a:pt x="16905" y="15246"/>
                  <a:pt x="17378" y="14771"/>
                </a:cubicBezTo>
                <a:cubicBezTo>
                  <a:pt x="17852" y="14297"/>
                  <a:pt x="17852" y="13528"/>
                  <a:pt x="17378" y="13053"/>
                </a:cubicBezTo>
                <a:cubicBezTo>
                  <a:pt x="17142" y="12816"/>
                  <a:pt x="16832" y="12697"/>
                  <a:pt x="16522" y="12697"/>
                </a:cubicBezTo>
                <a:close/>
                <a:moveTo>
                  <a:pt x="6257" y="15838"/>
                </a:moveTo>
                <a:cubicBezTo>
                  <a:pt x="5947" y="15838"/>
                  <a:pt x="5637" y="15957"/>
                  <a:pt x="5400" y="16194"/>
                </a:cubicBezTo>
                <a:cubicBezTo>
                  <a:pt x="4927" y="16669"/>
                  <a:pt x="4927" y="17438"/>
                  <a:pt x="5400" y="17912"/>
                </a:cubicBezTo>
                <a:cubicBezTo>
                  <a:pt x="5873" y="18387"/>
                  <a:pt x="6640" y="18387"/>
                  <a:pt x="7114" y="17912"/>
                </a:cubicBezTo>
                <a:cubicBezTo>
                  <a:pt x="7587" y="17438"/>
                  <a:pt x="7587" y="16669"/>
                  <a:pt x="7114" y="16194"/>
                </a:cubicBezTo>
                <a:cubicBezTo>
                  <a:pt x="6877" y="15957"/>
                  <a:pt x="6567" y="15838"/>
                  <a:pt x="6257" y="15838"/>
                </a:cubicBezTo>
                <a:close/>
              </a:path>
            </a:pathLst>
          </a:custGeom>
          <a:solidFill>
            <a:srgbClr val="404040"/>
          </a:solidFill>
          <a:ln w="12700">
            <a:miter lim="400000"/>
          </a:ln>
        </p:spPr>
        <p:txBody>
          <a:bodyPr lIns="50800" tIns="50800" rIns="50800" bIns="50800" anchor="ctr"/>
          <a:lstStyle/>
          <a:p>
            <a:pPr algn="ctr">
              <a:lnSpc>
                <a:spcPct val="100000"/>
              </a:lnSpc>
              <a:spcBef>
                <a:spcPts val="0"/>
              </a:spcBef>
              <a:defRPr sz="5000">
                <a:solidFill>
                  <a:srgbClr val="FFFFFF"/>
                </a:solidFill>
              </a:defRPr>
            </a:pPr>
            <a:endParaRPr dirty="0"/>
          </a:p>
        </p:txBody>
      </p:sp>
      <p:cxnSp>
        <p:nvCxnSpPr>
          <p:cNvPr id="40" name="Straight Connector 39">
            <a:extLst>
              <a:ext uri="{FF2B5EF4-FFF2-40B4-BE49-F238E27FC236}">
                <a16:creationId xmlns:a16="http://schemas.microsoft.com/office/drawing/2014/main" id="{F2F6B5A4-86A4-CE59-FA4C-32CF055586D4}"/>
              </a:ext>
            </a:extLst>
          </p:cNvPr>
          <p:cNvCxnSpPr/>
          <p:nvPr/>
        </p:nvCxnSpPr>
        <p:spPr>
          <a:xfrm flipV="1">
            <a:off x="12649200" y="4390378"/>
            <a:ext cx="1371600" cy="1201161"/>
          </a:xfrm>
          <a:prstGeom prst="line">
            <a:avLst/>
          </a:prstGeom>
          <a:ln w="47625">
            <a:solidFill>
              <a:srgbClr val="404040"/>
            </a:solidFill>
          </a:ln>
        </p:spPr>
        <p:style>
          <a:lnRef idx="1">
            <a:schemeClr val="accent1"/>
          </a:lnRef>
          <a:fillRef idx="0">
            <a:schemeClr val="accent1"/>
          </a:fillRef>
          <a:effectRef idx="0">
            <a:schemeClr val="accent1"/>
          </a:effectRef>
          <a:fontRef idx="minor">
            <a:schemeClr val="tx1"/>
          </a:fontRef>
        </p:style>
      </p:cxnSp>
      <p:sp>
        <p:nvSpPr>
          <p:cNvPr id="42" name="TextBox 7">
            <a:extLst>
              <a:ext uri="{FF2B5EF4-FFF2-40B4-BE49-F238E27FC236}">
                <a16:creationId xmlns:a16="http://schemas.microsoft.com/office/drawing/2014/main" id="{2B8FFEDF-92D8-15A7-6EF8-B73B79673D3A}"/>
              </a:ext>
            </a:extLst>
          </p:cNvPr>
          <p:cNvSpPr txBox="1"/>
          <p:nvPr/>
        </p:nvSpPr>
        <p:spPr>
          <a:xfrm>
            <a:off x="9068902" y="3009900"/>
            <a:ext cx="8685698" cy="521489"/>
          </a:xfrm>
          <a:prstGeom prst="rect">
            <a:avLst/>
          </a:prstGeom>
        </p:spPr>
        <p:txBody>
          <a:bodyPr wrap="square" lIns="0" tIns="0" rIns="0" bIns="0" rtlCol="0" anchor="t">
            <a:spAutoFit/>
          </a:bodyPr>
          <a:lstStyle/>
          <a:p>
            <a:pPr marL="345441" lvl="1">
              <a:lnSpc>
                <a:spcPts val="4480"/>
              </a:lnSpc>
            </a:pPr>
            <a:r>
              <a:rPr lang="en-US" sz="2600" b="1" dirty="0">
                <a:solidFill>
                  <a:srgbClr val="404040"/>
                </a:solidFill>
                <a:latin typeface="Montserrat" panose="00000500000000000000" pitchFamily="2" charset="0"/>
              </a:rPr>
              <a:t>PERFORMACE METRICS:</a:t>
            </a:r>
          </a:p>
        </p:txBody>
      </p:sp>
      <p:cxnSp>
        <p:nvCxnSpPr>
          <p:cNvPr id="44" name="Straight Connector 43">
            <a:extLst>
              <a:ext uri="{FF2B5EF4-FFF2-40B4-BE49-F238E27FC236}">
                <a16:creationId xmlns:a16="http://schemas.microsoft.com/office/drawing/2014/main" id="{793641B4-0CC0-D9CB-F7CD-C2DE04C02ABB}"/>
              </a:ext>
            </a:extLst>
          </p:cNvPr>
          <p:cNvCxnSpPr>
            <a:cxnSpLocks/>
          </p:cNvCxnSpPr>
          <p:nvPr/>
        </p:nvCxnSpPr>
        <p:spPr>
          <a:xfrm>
            <a:off x="9435330" y="3607589"/>
            <a:ext cx="7785870" cy="0"/>
          </a:xfrm>
          <a:prstGeom prst="line">
            <a:avLst/>
          </a:prstGeom>
          <a:ln w="12700">
            <a:solidFill>
              <a:srgbClr val="404040"/>
            </a:solidFill>
          </a:ln>
        </p:spPr>
        <p:style>
          <a:lnRef idx="1">
            <a:schemeClr val="accent1"/>
          </a:lnRef>
          <a:fillRef idx="0">
            <a:schemeClr val="accent1"/>
          </a:fillRef>
          <a:effectRef idx="0">
            <a:schemeClr val="accent1"/>
          </a:effectRef>
          <a:fontRef idx="minor">
            <a:schemeClr val="tx1"/>
          </a:fontRef>
        </p:style>
      </p:cxnSp>
      <p:sp>
        <p:nvSpPr>
          <p:cNvPr id="5" name="Freeform 32">
            <a:extLst>
              <a:ext uri="{FF2B5EF4-FFF2-40B4-BE49-F238E27FC236}">
                <a16:creationId xmlns:a16="http://schemas.microsoft.com/office/drawing/2014/main" id="{5C47BF2A-0753-592F-B8CD-854641378258}"/>
              </a:ext>
            </a:extLst>
          </p:cNvPr>
          <p:cNvSpPr/>
          <p:nvPr/>
        </p:nvSpPr>
        <p:spPr>
          <a:xfrm>
            <a:off x="12268200" y="5895411"/>
            <a:ext cx="5562600" cy="1809280"/>
          </a:xfrm>
          <a:custGeom>
            <a:avLst/>
            <a:gdLst/>
            <a:ahLst/>
            <a:cxnLst>
              <a:cxn ang="0">
                <a:pos x="wd2" y="hd2"/>
              </a:cxn>
              <a:cxn ang="5400000">
                <a:pos x="wd2" y="hd2"/>
              </a:cxn>
              <a:cxn ang="10800000">
                <a:pos x="wd2" y="hd2"/>
              </a:cxn>
              <a:cxn ang="16200000">
                <a:pos x="wd2" y="hd2"/>
              </a:cxn>
            </a:cxnLst>
            <a:rect l="0" t="0" r="r" b="b"/>
            <a:pathLst>
              <a:path w="21600" h="21600" extrusionOk="0">
                <a:moveTo>
                  <a:pt x="20300" y="0"/>
                </a:moveTo>
                <a:lnTo>
                  <a:pt x="0" y="0"/>
                </a:lnTo>
                <a:lnTo>
                  <a:pt x="1300" y="10761"/>
                </a:lnTo>
                <a:lnTo>
                  <a:pt x="0" y="21600"/>
                </a:lnTo>
                <a:lnTo>
                  <a:pt x="20300" y="21600"/>
                </a:lnTo>
                <a:lnTo>
                  <a:pt x="21600" y="10761"/>
                </a:lnTo>
                <a:lnTo>
                  <a:pt x="20300" y="0"/>
                </a:lnTo>
                <a:close/>
              </a:path>
            </a:pathLst>
          </a:custGeom>
          <a:solidFill>
            <a:srgbClr val="FFC899"/>
          </a:solidFill>
          <a:ln w="12700">
            <a:miter lim="400000"/>
          </a:ln>
        </p:spPr>
        <p:txBody>
          <a:bodyPr lIns="45719" rIns="45719"/>
          <a:lstStyle/>
          <a:p>
            <a:pPr>
              <a:defRPr sz="1400">
                <a:latin typeface="Arial"/>
                <a:ea typeface="Arial"/>
                <a:cs typeface="Arial"/>
                <a:sym typeface="Arial"/>
              </a:defRPr>
            </a:pPr>
            <a:endParaRPr/>
          </a:p>
        </p:txBody>
      </p:sp>
      <p:sp>
        <p:nvSpPr>
          <p:cNvPr id="10" name="TextBox 7">
            <a:extLst>
              <a:ext uri="{FF2B5EF4-FFF2-40B4-BE49-F238E27FC236}">
                <a16:creationId xmlns:a16="http://schemas.microsoft.com/office/drawing/2014/main" id="{6E4A525E-8D54-D8D7-EF88-5A1267F14E1C}"/>
              </a:ext>
            </a:extLst>
          </p:cNvPr>
          <p:cNvSpPr txBox="1"/>
          <p:nvPr/>
        </p:nvSpPr>
        <p:spPr>
          <a:xfrm>
            <a:off x="9585311" y="6433506"/>
            <a:ext cx="3275426" cy="521489"/>
          </a:xfrm>
          <a:prstGeom prst="rect">
            <a:avLst/>
          </a:prstGeom>
        </p:spPr>
        <p:txBody>
          <a:bodyPr wrap="square" lIns="0" tIns="0" rIns="0" bIns="0" rtlCol="0" anchor="t">
            <a:spAutoFit/>
          </a:bodyPr>
          <a:lstStyle/>
          <a:p>
            <a:pPr>
              <a:lnSpc>
                <a:spcPts val="4480"/>
              </a:lnSpc>
            </a:pPr>
            <a:r>
              <a:rPr lang="en-US" sz="2400" b="1" dirty="0">
                <a:solidFill>
                  <a:srgbClr val="404040"/>
                </a:solidFill>
                <a:latin typeface="Montserrat" panose="00000500000000000000" pitchFamily="2" charset="0"/>
              </a:rPr>
              <a:t>CLASSIFICATION</a:t>
            </a:r>
          </a:p>
        </p:txBody>
      </p:sp>
      <p:sp>
        <p:nvSpPr>
          <p:cNvPr id="15" name="TextBox 7">
            <a:extLst>
              <a:ext uri="{FF2B5EF4-FFF2-40B4-BE49-F238E27FC236}">
                <a16:creationId xmlns:a16="http://schemas.microsoft.com/office/drawing/2014/main" id="{1C48D96E-5685-8AD6-71AA-C9EE13C5643D}"/>
              </a:ext>
            </a:extLst>
          </p:cNvPr>
          <p:cNvSpPr txBox="1"/>
          <p:nvPr/>
        </p:nvSpPr>
        <p:spPr>
          <a:xfrm>
            <a:off x="12533335" y="6099647"/>
            <a:ext cx="2218448" cy="1354217"/>
          </a:xfrm>
          <a:prstGeom prst="rect">
            <a:avLst/>
          </a:prstGeom>
        </p:spPr>
        <p:txBody>
          <a:bodyPr wrap="square" lIns="0" tIns="0" rIns="0" bIns="0" rtlCol="0" anchor="t">
            <a:spAutoFit/>
          </a:bodyPr>
          <a:lstStyle/>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Accuracy</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Precision</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Recall</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ROC/AUC</a:t>
            </a:r>
          </a:p>
        </p:txBody>
      </p:sp>
      <p:sp>
        <p:nvSpPr>
          <p:cNvPr id="16" name="Organisation">
            <a:extLst>
              <a:ext uri="{FF2B5EF4-FFF2-40B4-BE49-F238E27FC236}">
                <a16:creationId xmlns:a16="http://schemas.microsoft.com/office/drawing/2014/main" id="{3EA594E8-CCC3-B2AA-4E2D-C7E842645671}"/>
              </a:ext>
            </a:extLst>
          </p:cNvPr>
          <p:cNvSpPr/>
          <p:nvPr/>
        </p:nvSpPr>
        <p:spPr>
          <a:xfrm>
            <a:off x="15506480" y="6143973"/>
            <a:ext cx="1490277" cy="1209845"/>
          </a:xfrm>
          <a:custGeom>
            <a:avLst/>
            <a:gdLst/>
            <a:ahLst/>
            <a:cxnLst>
              <a:cxn ang="0">
                <a:pos x="wd2" y="hd2"/>
              </a:cxn>
              <a:cxn ang="5400000">
                <a:pos x="wd2" y="hd2"/>
              </a:cxn>
              <a:cxn ang="10800000">
                <a:pos x="wd2" y="hd2"/>
              </a:cxn>
              <a:cxn ang="16200000">
                <a:pos x="wd2" y="hd2"/>
              </a:cxn>
            </a:cxnLst>
            <a:rect l="0" t="0" r="r" b="b"/>
            <a:pathLst>
              <a:path w="21600" h="21600" extrusionOk="0">
                <a:moveTo>
                  <a:pt x="7974" y="0"/>
                </a:moveTo>
                <a:cubicBezTo>
                  <a:pt x="7706" y="0"/>
                  <a:pt x="7487" y="255"/>
                  <a:pt x="7487" y="566"/>
                </a:cubicBezTo>
                <a:lnTo>
                  <a:pt x="7487" y="3615"/>
                </a:lnTo>
                <a:cubicBezTo>
                  <a:pt x="7487" y="3926"/>
                  <a:pt x="7706" y="4181"/>
                  <a:pt x="7974" y="4181"/>
                </a:cubicBezTo>
                <a:lnTo>
                  <a:pt x="10530" y="4181"/>
                </a:lnTo>
                <a:lnTo>
                  <a:pt x="10530" y="7322"/>
                </a:lnTo>
                <a:lnTo>
                  <a:pt x="3210" y="7322"/>
                </a:lnTo>
                <a:cubicBezTo>
                  <a:pt x="3102" y="7322"/>
                  <a:pt x="3015" y="7425"/>
                  <a:pt x="3015" y="7550"/>
                </a:cubicBezTo>
                <a:lnTo>
                  <a:pt x="3015" y="10705"/>
                </a:lnTo>
                <a:lnTo>
                  <a:pt x="974" y="10705"/>
                </a:lnTo>
                <a:cubicBezTo>
                  <a:pt x="706" y="10705"/>
                  <a:pt x="487" y="10960"/>
                  <a:pt x="487" y="11271"/>
                </a:cubicBezTo>
                <a:lnTo>
                  <a:pt x="487" y="13737"/>
                </a:lnTo>
                <a:cubicBezTo>
                  <a:pt x="487" y="14049"/>
                  <a:pt x="706" y="14304"/>
                  <a:pt x="974" y="14304"/>
                </a:cubicBezTo>
                <a:lnTo>
                  <a:pt x="3015" y="14304"/>
                </a:lnTo>
                <a:lnTo>
                  <a:pt x="3015" y="17244"/>
                </a:lnTo>
                <a:lnTo>
                  <a:pt x="1350" y="17244"/>
                </a:lnTo>
                <a:cubicBezTo>
                  <a:pt x="1243" y="17244"/>
                  <a:pt x="1156" y="17345"/>
                  <a:pt x="1156" y="17470"/>
                </a:cubicBezTo>
                <a:lnTo>
                  <a:pt x="1156" y="19454"/>
                </a:lnTo>
                <a:lnTo>
                  <a:pt x="274" y="19454"/>
                </a:lnTo>
                <a:cubicBezTo>
                  <a:pt x="124" y="19454"/>
                  <a:pt x="0" y="19598"/>
                  <a:pt x="0" y="19773"/>
                </a:cubicBezTo>
                <a:lnTo>
                  <a:pt x="0" y="21281"/>
                </a:lnTo>
                <a:cubicBezTo>
                  <a:pt x="0" y="21456"/>
                  <a:pt x="124" y="21600"/>
                  <a:pt x="274" y="21600"/>
                </a:cubicBezTo>
                <a:lnTo>
                  <a:pt x="2579" y="21600"/>
                </a:lnTo>
                <a:cubicBezTo>
                  <a:pt x="2729" y="21600"/>
                  <a:pt x="2853" y="21456"/>
                  <a:pt x="2853" y="21281"/>
                </a:cubicBezTo>
                <a:lnTo>
                  <a:pt x="2853" y="19773"/>
                </a:lnTo>
                <a:cubicBezTo>
                  <a:pt x="2853" y="19599"/>
                  <a:pt x="2729" y="19454"/>
                  <a:pt x="2579" y="19454"/>
                </a:cubicBezTo>
                <a:lnTo>
                  <a:pt x="1697" y="19454"/>
                </a:lnTo>
                <a:lnTo>
                  <a:pt x="1697" y="18111"/>
                </a:lnTo>
                <a:cubicBezTo>
                  <a:pt x="1697" y="17987"/>
                  <a:pt x="1784" y="17885"/>
                  <a:pt x="1891" y="17885"/>
                </a:cubicBezTo>
                <a:lnTo>
                  <a:pt x="4629" y="17885"/>
                </a:lnTo>
                <a:cubicBezTo>
                  <a:pt x="4736" y="17885"/>
                  <a:pt x="4824" y="17987"/>
                  <a:pt x="4824" y="18111"/>
                </a:cubicBezTo>
                <a:lnTo>
                  <a:pt x="4824" y="19454"/>
                </a:lnTo>
                <a:lnTo>
                  <a:pt x="3941" y="19454"/>
                </a:lnTo>
                <a:cubicBezTo>
                  <a:pt x="3791" y="19454"/>
                  <a:pt x="3668" y="19598"/>
                  <a:pt x="3668" y="19773"/>
                </a:cubicBezTo>
                <a:lnTo>
                  <a:pt x="3668" y="21281"/>
                </a:lnTo>
                <a:cubicBezTo>
                  <a:pt x="3668" y="21456"/>
                  <a:pt x="3791" y="21600"/>
                  <a:pt x="3941" y="21600"/>
                </a:cubicBezTo>
                <a:lnTo>
                  <a:pt x="6247" y="21600"/>
                </a:lnTo>
                <a:cubicBezTo>
                  <a:pt x="6397" y="21600"/>
                  <a:pt x="6519" y="21456"/>
                  <a:pt x="6519" y="21281"/>
                </a:cubicBezTo>
                <a:lnTo>
                  <a:pt x="6519" y="19773"/>
                </a:lnTo>
                <a:cubicBezTo>
                  <a:pt x="6519" y="19599"/>
                  <a:pt x="6397" y="19454"/>
                  <a:pt x="6247" y="19454"/>
                </a:cubicBezTo>
                <a:lnTo>
                  <a:pt x="5365" y="19454"/>
                </a:lnTo>
                <a:lnTo>
                  <a:pt x="5365" y="17470"/>
                </a:lnTo>
                <a:cubicBezTo>
                  <a:pt x="5365" y="17345"/>
                  <a:pt x="5277" y="17244"/>
                  <a:pt x="5170" y="17244"/>
                </a:cubicBezTo>
                <a:lnTo>
                  <a:pt x="3556" y="17244"/>
                </a:lnTo>
                <a:lnTo>
                  <a:pt x="3556" y="14304"/>
                </a:lnTo>
                <a:lnTo>
                  <a:pt x="5549" y="14304"/>
                </a:lnTo>
                <a:cubicBezTo>
                  <a:pt x="5816" y="14304"/>
                  <a:pt x="6035" y="14049"/>
                  <a:pt x="6035" y="13737"/>
                </a:cubicBezTo>
                <a:lnTo>
                  <a:pt x="6035" y="11271"/>
                </a:lnTo>
                <a:cubicBezTo>
                  <a:pt x="6035" y="10960"/>
                  <a:pt x="5816" y="10705"/>
                  <a:pt x="5549" y="10705"/>
                </a:cubicBezTo>
                <a:lnTo>
                  <a:pt x="3556" y="10705"/>
                </a:lnTo>
                <a:lnTo>
                  <a:pt x="3556" y="8179"/>
                </a:lnTo>
                <a:cubicBezTo>
                  <a:pt x="3556" y="8055"/>
                  <a:pt x="3643" y="7951"/>
                  <a:pt x="3750" y="7951"/>
                </a:cubicBezTo>
                <a:lnTo>
                  <a:pt x="10530" y="7951"/>
                </a:lnTo>
                <a:lnTo>
                  <a:pt x="10530" y="10705"/>
                </a:lnTo>
                <a:lnTo>
                  <a:pt x="8513" y="10705"/>
                </a:lnTo>
                <a:cubicBezTo>
                  <a:pt x="8246" y="10705"/>
                  <a:pt x="8026" y="10960"/>
                  <a:pt x="8026" y="11271"/>
                </a:cubicBezTo>
                <a:lnTo>
                  <a:pt x="8026" y="13737"/>
                </a:lnTo>
                <a:cubicBezTo>
                  <a:pt x="8026" y="14049"/>
                  <a:pt x="8246" y="14304"/>
                  <a:pt x="8513" y="14304"/>
                </a:cubicBezTo>
                <a:lnTo>
                  <a:pt x="10530" y="14304"/>
                </a:lnTo>
                <a:lnTo>
                  <a:pt x="10530" y="17244"/>
                </a:lnTo>
                <a:lnTo>
                  <a:pt x="8890" y="17244"/>
                </a:lnTo>
                <a:cubicBezTo>
                  <a:pt x="8783" y="17244"/>
                  <a:pt x="8696" y="17345"/>
                  <a:pt x="8696" y="17470"/>
                </a:cubicBezTo>
                <a:lnTo>
                  <a:pt x="8696" y="19454"/>
                </a:lnTo>
                <a:lnTo>
                  <a:pt x="7790" y="19454"/>
                </a:lnTo>
                <a:cubicBezTo>
                  <a:pt x="7640" y="19454"/>
                  <a:pt x="7516" y="19598"/>
                  <a:pt x="7516" y="19773"/>
                </a:cubicBezTo>
                <a:lnTo>
                  <a:pt x="7516" y="21281"/>
                </a:lnTo>
                <a:cubicBezTo>
                  <a:pt x="7516" y="21456"/>
                  <a:pt x="7640" y="21600"/>
                  <a:pt x="7790" y="21600"/>
                </a:cubicBezTo>
                <a:lnTo>
                  <a:pt x="10095" y="21600"/>
                </a:lnTo>
                <a:cubicBezTo>
                  <a:pt x="10245" y="21600"/>
                  <a:pt x="10367" y="21456"/>
                  <a:pt x="10367" y="21281"/>
                </a:cubicBezTo>
                <a:lnTo>
                  <a:pt x="10367" y="19773"/>
                </a:lnTo>
                <a:cubicBezTo>
                  <a:pt x="10367" y="19599"/>
                  <a:pt x="10245" y="19454"/>
                  <a:pt x="10095" y="19454"/>
                </a:cubicBezTo>
                <a:lnTo>
                  <a:pt x="9237" y="19454"/>
                </a:lnTo>
                <a:lnTo>
                  <a:pt x="9237" y="18111"/>
                </a:lnTo>
                <a:cubicBezTo>
                  <a:pt x="9237" y="17987"/>
                  <a:pt x="9324" y="17885"/>
                  <a:pt x="9431" y="17885"/>
                </a:cubicBezTo>
                <a:lnTo>
                  <a:pt x="12169" y="17885"/>
                </a:lnTo>
                <a:cubicBezTo>
                  <a:pt x="12276" y="17885"/>
                  <a:pt x="12363" y="17987"/>
                  <a:pt x="12363" y="18111"/>
                </a:cubicBezTo>
                <a:lnTo>
                  <a:pt x="12363" y="19454"/>
                </a:lnTo>
                <a:lnTo>
                  <a:pt x="11505" y="19454"/>
                </a:lnTo>
                <a:cubicBezTo>
                  <a:pt x="11355" y="19454"/>
                  <a:pt x="11233" y="19599"/>
                  <a:pt x="11233" y="19773"/>
                </a:cubicBezTo>
                <a:lnTo>
                  <a:pt x="11233" y="21281"/>
                </a:lnTo>
                <a:cubicBezTo>
                  <a:pt x="11233" y="21456"/>
                  <a:pt x="11355" y="21600"/>
                  <a:pt x="11505" y="21600"/>
                </a:cubicBezTo>
                <a:lnTo>
                  <a:pt x="13810" y="21600"/>
                </a:lnTo>
                <a:cubicBezTo>
                  <a:pt x="13960" y="21600"/>
                  <a:pt x="14084" y="21456"/>
                  <a:pt x="14084" y="21281"/>
                </a:cubicBezTo>
                <a:lnTo>
                  <a:pt x="14084" y="19773"/>
                </a:lnTo>
                <a:cubicBezTo>
                  <a:pt x="14084" y="19599"/>
                  <a:pt x="13960" y="19454"/>
                  <a:pt x="13810" y="19454"/>
                </a:cubicBezTo>
                <a:lnTo>
                  <a:pt x="12904" y="19454"/>
                </a:lnTo>
                <a:lnTo>
                  <a:pt x="12904" y="17470"/>
                </a:lnTo>
                <a:cubicBezTo>
                  <a:pt x="12904" y="17345"/>
                  <a:pt x="12817" y="17244"/>
                  <a:pt x="12710" y="17244"/>
                </a:cubicBezTo>
                <a:lnTo>
                  <a:pt x="11070" y="17244"/>
                </a:lnTo>
                <a:lnTo>
                  <a:pt x="11070" y="14304"/>
                </a:lnTo>
                <a:lnTo>
                  <a:pt x="13087" y="14304"/>
                </a:lnTo>
                <a:cubicBezTo>
                  <a:pt x="13354" y="14304"/>
                  <a:pt x="13574" y="14049"/>
                  <a:pt x="13574" y="13737"/>
                </a:cubicBezTo>
                <a:lnTo>
                  <a:pt x="13574" y="11271"/>
                </a:lnTo>
                <a:cubicBezTo>
                  <a:pt x="13574" y="10960"/>
                  <a:pt x="13354" y="10705"/>
                  <a:pt x="13087" y="10705"/>
                </a:cubicBezTo>
                <a:lnTo>
                  <a:pt x="11070" y="10705"/>
                </a:lnTo>
                <a:lnTo>
                  <a:pt x="11070" y="7951"/>
                </a:lnTo>
                <a:lnTo>
                  <a:pt x="17850" y="7951"/>
                </a:lnTo>
                <a:cubicBezTo>
                  <a:pt x="17957" y="7951"/>
                  <a:pt x="18044" y="8055"/>
                  <a:pt x="18044" y="8179"/>
                </a:cubicBezTo>
                <a:lnTo>
                  <a:pt x="18044" y="10705"/>
                </a:lnTo>
                <a:lnTo>
                  <a:pt x="16051" y="10705"/>
                </a:lnTo>
                <a:cubicBezTo>
                  <a:pt x="15784" y="10705"/>
                  <a:pt x="15565" y="10960"/>
                  <a:pt x="15565" y="11271"/>
                </a:cubicBezTo>
                <a:lnTo>
                  <a:pt x="15565" y="13737"/>
                </a:lnTo>
                <a:cubicBezTo>
                  <a:pt x="15565" y="14049"/>
                  <a:pt x="15784" y="14304"/>
                  <a:pt x="16051" y="14304"/>
                </a:cubicBezTo>
                <a:lnTo>
                  <a:pt x="18044" y="14304"/>
                </a:lnTo>
                <a:lnTo>
                  <a:pt x="18044" y="17244"/>
                </a:lnTo>
                <a:lnTo>
                  <a:pt x="16430" y="17244"/>
                </a:lnTo>
                <a:cubicBezTo>
                  <a:pt x="16323" y="17244"/>
                  <a:pt x="16235" y="17345"/>
                  <a:pt x="16235" y="17470"/>
                </a:cubicBezTo>
                <a:lnTo>
                  <a:pt x="16235" y="19454"/>
                </a:lnTo>
                <a:lnTo>
                  <a:pt x="15353" y="19454"/>
                </a:lnTo>
                <a:cubicBezTo>
                  <a:pt x="15203" y="19454"/>
                  <a:pt x="15079" y="19599"/>
                  <a:pt x="15079" y="19773"/>
                </a:cubicBezTo>
                <a:lnTo>
                  <a:pt x="15079" y="21281"/>
                </a:lnTo>
                <a:cubicBezTo>
                  <a:pt x="15079" y="21456"/>
                  <a:pt x="15203" y="21600"/>
                  <a:pt x="15353" y="21600"/>
                </a:cubicBezTo>
                <a:lnTo>
                  <a:pt x="17659" y="21600"/>
                </a:lnTo>
                <a:cubicBezTo>
                  <a:pt x="17809" y="21600"/>
                  <a:pt x="17931" y="21456"/>
                  <a:pt x="17931" y="21281"/>
                </a:cubicBezTo>
                <a:lnTo>
                  <a:pt x="17931" y="19773"/>
                </a:lnTo>
                <a:cubicBezTo>
                  <a:pt x="17931" y="19599"/>
                  <a:pt x="17809" y="19454"/>
                  <a:pt x="17659" y="19454"/>
                </a:cubicBezTo>
                <a:lnTo>
                  <a:pt x="16776" y="19454"/>
                </a:lnTo>
                <a:lnTo>
                  <a:pt x="16776" y="18111"/>
                </a:lnTo>
                <a:cubicBezTo>
                  <a:pt x="16776" y="17987"/>
                  <a:pt x="16864" y="17885"/>
                  <a:pt x="16971" y="17885"/>
                </a:cubicBezTo>
                <a:lnTo>
                  <a:pt x="19709" y="17885"/>
                </a:lnTo>
                <a:cubicBezTo>
                  <a:pt x="19816" y="17885"/>
                  <a:pt x="19903" y="17987"/>
                  <a:pt x="19903" y="18111"/>
                </a:cubicBezTo>
                <a:lnTo>
                  <a:pt x="19903" y="19454"/>
                </a:lnTo>
                <a:lnTo>
                  <a:pt x="19021" y="19454"/>
                </a:lnTo>
                <a:cubicBezTo>
                  <a:pt x="18871" y="19454"/>
                  <a:pt x="18747" y="19599"/>
                  <a:pt x="18747" y="19773"/>
                </a:cubicBezTo>
                <a:lnTo>
                  <a:pt x="18747" y="21281"/>
                </a:lnTo>
                <a:cubicBezTo>
                  <a:pt x="18747" y="21456"/>
                  <a:pt x="18871" y="21600"/>
                  <a:pt x="19021" y="21600"/>
                </a:cubicBezTo>
                <a:lnTo>
                  <a:pt x="21326" y="21600"/>
                </a:lnTo>
                <a:cubicBezTo>
                  <a:pt x="21476" y="21600"/>
                  <a:pt x="21600" y="21456"/>
                  <a:pt x="21600" y="21281"/>
                </a:cubicBezTo>
                <a:lnTo>
                  <a:pt x="21600" y="19773"/>
                </a:lnTo>
                <a:cubicBezTo>
                  <a:pt x="21600" y="19599"/>
                  <a:pt x="21476" y="19454"/>
                  <a:pt x="21326" y="19454"/>
                </a:cubicBezTo>
                <a:lnTo>
                  <a:pt x="20444" y="19454"/>
                </a:lnTo>
                <a:lnTo>
                  <a:pt x="20444" y="17470"/>
                </a:lnTo>
                <a:cubicBezTo>
                  <a:pt x="20444" y="17345"/>
                  <a:pt x="20357" y="17244"/>
                  <a:pt x="20250" y="17244"/>
                </a:cubicBezTo>
                <a:lnTo>
                  <a:pt x="18585" y="17244"/>
                </a:lnTo>
                <a:lnTo>
                  <a:pt x="18585" y="14304"/>
                </a:lnTo>
                <a:lnTo>
                  <a:pt x="20626" y="14304"/>
                </a:lnTo>
                <a:cubicBezTo>
                  <a:pt x="20894" y="14304"/>
                  <a:pt x="21113" y="14049"/>
                  <a:pt x="21113" y="13737"/>
                </a:cubicBezTo>
                <a:lnTo>
                  <a:pt x="21113" y="11271"/>
                </a:lnTo>
                <a:cubicBezTo>
                  <a:pt x="21113" y="10960"/>
                  <a:pt x="20894" y="10705"/>
                  <a:pt x="20626" y="10705"/>
                </a:cubicBezTo>
                <a:lnTo>
                  <a:pt x="18585" y="10705"/>
                </a:lnTo>
                <a:lnTo>
                  <a:pt x="18585" y="7550"/>
                </a:lnTo>
                <a:cubicBezTo>
                  <a:pt x="18585" y="7425"/>
                  <a:pt x="18498" y="7322"/>
                  <a:pt x="18390" y="7322"/>
                </a:cubicBezTo>
                <a:lnTo>
                  <a:pt x="11070" y="7322"/>
                </a:lnTo>
                <a:lnTo>
                  <a:pt x="11070" y="4181"/>
                </a:lnTo>
                <a:lnTo>
                  <a:pt x="13626" y="4181"/>
                </a:lnTo>
                <a:cubicBezTo>
                  <a:pt x="13894" y="4181"/>
                  <a:pt x="14113" y="3926"/>
                  <a:pt x="14113" y="3615"/>
                </a:cubicBezTo>
                <a:lnTo>
                  <a:pt x="14113" y="566"/>
                </a:lnTo>
                <a:cubicBezTo>
                  <a:pt x="14113" y="255"/>
                  <a:pt x="13894" y="0"/>
                  <a:pt x="13626" y="0"/>
                </a:cubicBezTo>
                <a:lnTo>
                  <a:pt x="10800" y="0"/>
                </a:lnTo>
                <a:lnTo>
                  <a:pt x="7974" y="0"/>
                </a:lnTo>
                <a:close/>
              </a:path>
            </a:pathLst>
          </a:custGeom>
          <a:solidFill>
            <a:srgbClr val="404040"/>
          </a:solidFill>
          <a:ln w="12700">
            <a:miter lim="400000"/>
          </a:ln>
        </p:spPr>
        <p:txBody>
          <a:bodyPr lIns="50800" tIns="50800" rIns="50800" bIns="50800" anchor="ctr"/>
          <a:lstStyle/>
          <a:p>
            <a:pPr algn="ctr">
              <a:lnSpc>
                <a:spcPct val="100000"/>
              </a:lnSpc>
              <a:spcBef>
                <a:spcPts val="0"/>
              </a:spcBef>
              <a:defRPr sz="5000">
                <a:solidFill>
                  <a:srgbClr val="FFFFFF"/>
                </a:solidFill>
              </a:defRPr>
            </a:pPr>
            <a:endParaRPr/>
          </a:p>
        </p:txBody>
      </p:sp>
      <p:sp>
        <p:nvSpPr>
          <p:cNvPr id="17" name="Freeform 31">
            <a:extLst>
              <a:ext uri="{FF2B5EF4-FFF2-40B4-BE49-F238E27FC236}">
                <a16:creationId xmlns:a16="http://schemas.microsoft.com/office/drawing/2014/main" id="{9477D7CE-BB06-2B7A-0A57-992605AA8CEE}"/>
              </a:ext>
            </a:extLst>
          </p:cNvPr>
          <p:cNvSpPr/>
          <p:nvPr/>
        </p:nvSpPr>
        <p:spPr>
          <a:xfrm>
            <a:off x="9435329" y="8191500"/>
            <a:ext cx="5562601" cy="1809281"/>
          </a:xfrm>
          <a:custGeom>
            <a:avLst/>
            <a:gdLst/>
            <a:ahLst/>
            <a:cxnLst>
              <a:cxn ang="0">
                <a:pos x="wd2" y="hd2"/>
              </a:cxn>
              <a:cxn ang="5400000">
                <a:pos x="wd2" y="hd2"/>
              </a:cxn>
              <a:cxn ang="10800000">
                <a:pos x="wd2" y="hd2"/>
              </a:cxn>
              <a:cxn ang="16200000">
                <a:pos x="wd2" y="hd2"/>
              </a:cxn>
            </a:cxnLst>
            <a:rect l="0" t="0" r="r" b="b"/>
            <a:pathLst>
              <a:path w="21600" h="21600" extrusionOk="0">
                <a:moveTo>
                  <a:pt x="1313" y="21600"/>
                </a:moveTo>
                <a:lnTo>
                  <a:pt x="21600" y="21600"/>
                </a:lnTo>
                <a:lnTo>
                  <a:pt x="20299" y="10787"/>
                </a:lnTo>
                <a:lnTo>
                  <a:pt x="21600" y="0"/>
                </a:lnTo>
                <a:lnTo>
                  <a:pt x="1313" y="0"/>
                </a:lnTo>
                <a:lnTo>
                  <a:pt x="0" y="10787"/>
                </a:lnTo>
                <a:lnTo>
                  <a:pt x="1313" y="21600"/>
                </a:lnTo>
                <a:close/>
              </a:path>
            </a:pathLst>
          </a:custGeom>
          <a:solidFill>
            <a:srgbClr val="81C8D3"/>
          </a:solidFill>
          <a:ln w="12700">
            <a:miter lim="400000"/>
          </a:ln>
        </p:spPr>
        <p:txBody>
          <a:bodyPr lIns="45719" rIns="45719"/>
          <a:lstStyle/>
          <a:p>
            <a:pPr>
              <a:defRPr sz="1400">
                <a:latin typeface="Arial"/>
                <a:ea typeface="Arial"/>
                <a:cs typeface="Arial"/>
                <a:sym typeface="Arial"/>
              </a:defRPr>
            </a:pPr>
            <a:endParaRPr dirty="0">
              <a:solidFill>
                <a:srgbClr val="6ABFD3"/>
              </a:solidFill>
            </a:endParaRPr>
          </a:p>
        </p:txBody>
      </p:sp>
      <p:sp>
        <p:nvSpPr>
          <p:cNvPr id="18" name="TextBox 7">
            <a:extLst>
              <a:ext uri="{FF2B5EF4-FFF2-40B4-BE49-F238E27FC236}">
                <a16:creationId xmlns:a16="http://schemas.microsoft.com/office/drawing/2014/main" id="{D11135E0-EDB7-A620-0476-700C554A4C97}"/>
              </a:ext>
            </a:extLst>
          </p:cNvPr>
          <p:cNvSpPr txBox="1"/>
          <p:nvPr/>
        </p:nvSpPr>
        <p:spPr>
          <a:xfrm>
            <a:off x="14936374" y="8724900"/>
            <a:ext cx="3275426" cy="521489"/>
          </a:xfrm>
          <a:prstGeom prst="rect">
            <a:avLst/>
          </a:prstGeom>
        </p:spPr>
        <p:txBody>
          <a:bodyPr wrap="square" lIns="0" tIns="0" rIns="0" bIns="0" rtlCol="0" anchor="t">
            <a:spAutoFit/>
          </a:bodyPr>
          <a:lstStyle/>
          <a:p>
            <a:pPr>
              <a:lnSpc>
                <a:spcPts val="4480"/>
              </a:lnSpc>
            </a:pPr>
            <a:r>
              <a:rPr lang="en-US" sz="2400" b="1" dirty="0">
                <a:solidFill>
                  <a:srgbClr val="404040"/>
                </a:solidFill>
                <a:latin typeface="Montserrat" panose="00000500000000000000" pitchFamily="2" charset="0"/>
              </a:rPr>
              <a:t>CLUSTERING</a:t>
            </a:r>
          </a:p>
        </p:txBody>
      </p:sp>
      <p:sp>
        <p:nvSpPr>
          <p:cNvPr id="19" name="TextBox 7">
            <a:extLst>
              <a:ext uri="{FF2B5EF4-FFF2-40B4-BE49-F238E27FC236}">
                <a16:creationId xmlns:a16="http://schemas.microsoft.com/office/drawing/2014/main" id="{D39B340C-734A-893B-A5D4-BBCC859F7171}"/>
              </a:ext>
            </a:extLst>
          </p:cNvPr>
          <p:cNvSpPr txBox="1"/>
          <p:nvPr/>
        </p:nvSpPr>
        <p:spPr>
          <a:xfrm>
            <a:off x="9805984" y="8412760"/>
            <a:ext cx="3986216" cy="1354217"/>
          </a:xfrm>
          <a:prstGeom prst="rect">
            <a:avLst/>
          </a:prstGeom>
        </p:spPr>
        <p:txBody>
          <a:bodyPr wrap="square" lIns="0" tIns="0" rIns="0" bIns="0" rtlCol="0" anchor="t">
            <a:spAutoFit/>
          </a:bodyPr>
          <a:lstStyle/>
          <a:p>
            <a:pPr marL="688341" lvl="1" indent="-342900">
              <a:buFont typeface="Arial" panose="020B0604020202020204" pitchFamily="34" charset="0"/>
              <a:buChar char="•"/>
            </a:pPr>
            <a:r>
              <a:rPr lang="en-US" sz="2200" b="1" dirty="0">
                <a:solidFill>
                  <a:srgbClr val="404040"/>
                </a:solidFill>
                <a:latin typeface="Montserrat" pitchFamily="2" charset="77"/>
              </a:rPr>
              <a:t>Silhouette</a:t>
            </a:r>
          </a:p>
          <a:p>
            <a:pPr marL="688341" lvl="1" indent="-342900">
              <a:buFont typeface="Arial" panose="020B0604020202020204" pitchFamily="34" charset="0"/>
              <a:buChar char="•"/>
            </a:pPr>
            <a:r>
              <a:rPr lang="en-GB" sz="2200" b="1" dirty="0">
                <a:latin typeface="Montserrat" pitchFamily="2" charset="77"/>
              </a:rPr>
              <a:t>Adj. Rand </a:t>
            </a:r>
            <a:r>
              <a:rPr lang="en-GB" sz="2200" b="1" dirty="0" err="1">
                <a:latin typeface="Montserrat" pitchFamily="2" charset="77"/>
              </a:rPr>
              <a:t>Indx</a:t>
            </a:r>
            <a:r>
              <a:rPr lang="en-GB" sz="2200" b="1" dirty="0">
                <a:latin typeface="Montserrat" pitchFamily="2" charset="77"/>
              </a:rPr>
              <a:t>.</a:t>
            </a:r>
            <a:endParaRPr lang="en-US" sz="2200" b="1" dirty="0">
              <a:solidFill>
                <a:srgbClr val="404040"/>
              </a:solidFill>
              <a:latin typeface="Montserrat" pitchFamily="2" charset="77"/>
            </a:endParaRPr>
          </a:p>
          <a:p>
            <a:pPr marL="688341" lvl="1" indent="-342900">
              <a:buFont typeface="Arial" panose="020B0604020202020204" pitchFamily="34" charset="0"/>
              <a:buChar char="•"/>
            </a:pPr>
            <a:r>
              <a:rPr lang="en-US" sz="2200" b="1" dirty="0">
                <a:solidFill>
                  <a:srgbClr val="404040"/>
                </a:solidFill>
                <a:latin typeface="Montserrat" pitchFamily="2" charset="77"/>
              </a:rPr>
              <a:t>Gap statistic</a:t>
            </a:r>
          </a:p>
          <a:p>
            <a:pPr marL="688341" lvl="1" indent="-342900">
              <a:buFont typeface="Arial" panose="020B0604020202020204" pitchFamily="34" charset="0"/>
              <a:buChar char="•"/>
            </a:pPr>
            <a:r>
              <a:rPr lang="en-US" sz="2200" b="1" dirty="0">
                <a:solidFill>
                  <a:srgbClr val="404040"/>
                </a:solidFill>
                <a:latin typeface="Montserrat" pitchFamily="2" charset="77"/>
              </a:rPr>
              <a:t>Davies-Bouldin</a:t>
            </a:r>
          </a:p>
        </p:txBody>
      </p:sp>
      <p:sp>
        <p:nvSpPr>
          <p:cNvPr id="20" name="Shape">
            <a:extLst>
              <a:ext uri="{FF2B5EF4-FFF2-40B4-BE49-F238E27FC236}">
                <a16:creationId xmlns:a16="http://schemas.microsoft.com/office/drawing/2014/main" id="{86E50E50-A664-9B66-F4C7-A36A82ACBEB5}"/>
              </a:ext>
            </a:extLst>
          </p:cNvPr>
          <p:cNvSpPr/>
          <p:nvPr/>
        </p:nvSpPr>
        <p:spPr>
          <a:xfrm>
            <a:off x="13098318" y="8420100"/>
            <a:ext cx="1224000" cy="1224000"/>
          </a:xfrm>
          <a:custGeom>
            <a:avLst/>
            <a:gdLst/>
            <a:ahLst/>
            <a:cxnLst>
              <a:cxn ang="0">
                <a:pos x="wd2" y="hd2"/>
              </a:cxn>
              <a:cxn ang="5400000">
                <a:pos x="wd2" y="hd2"/>
              </a:cxn>
              <a:cxn ang="10800000">
                <a:pos x="wd2" y="hd2"/>
              </a:cxn>
              <a:cxn ang="16200000">
                <a:pos x="wd2" y="hd2"/>
              </a:cxn>
            </a:cxnLst>
            <a:rect l="0" t="0" r="r" b="b"/>
            <a:pathLst>
              <a:path w="21451" h="21459" extrusionOk="0">
                <a:moveTo>
                  <a:pt x="18313" y="10143"/>
                </a:moveTo>
                <a:cubicBezTo>
                  <a:pt x="18682" y="10706"/>
                  <a:pt x="19420" y="11082"/>
                  <a:pt x="19974" y="11082"/>
                </a:cubicBezTo>
                <a:cubicBezTo>
                  <a:pt x="20897" y="10894"/>
                  <a:pt x="21451" y="9955"/>
                  <a:pt x="21451" y="9016"/>
                </a:cubicBezTo>
                <a:cubicBezTo>
                  <a:pt x="21266" y="8077"/>
                  <a:pt x="20343" y="7513"/>
                  <a:pt x="19420" y="7701"/>
                </a:cubicBezTo>
                <a:cubicBezTo>
                  <a:pt x="18682" y="7889"/>
                  <a:pt x="18313" y="8452"/>
                  <a:pt x="18128" y="9016"/>
                </a:cubicBezTo>
                <a:cubicBezTo>
                  <a:pt x="13513" y="9955"/>
                  <a:pt x="13513" y="9955"/>
                  <a:pt x="13513" y="9955"/>
                </a:cubicBezTo>
                <a:cubicBezTo>
                  <a:pt x="13513" y="9579"/>
                  <a:pt x="13328" y="9203"/>
                  <a:pt x="13143" y="8828"/>
                </a:cubicBezTo>
                <a:cubicBezTo>
                  <a:pt x="16097" y="5447"/>
                  <a:pt x="16097" y="5447"/>
                  <a:pt x="16097" y="5447"/>
                </a:cubicBezTo>
                <a:cubicBezTo>
                  <a:pt x="16651" y="5635"/>
                  <a:pt x="17389" y="5447"/>
                  <a:pt x="17943" y="4883"/>
                </a:cubicBezTo>
                <a:cubicBezTo>
                  <a:pt x="18497" y="4132"/>
                  <a:pt x="18313" y="3005"/>
                  <a:pt x="17574" y="2442"/>
                </a:cubicBezTo>
                <a:cubicBezTo>
                  <a:pt x="17020" y="1878"/>
                  <a:pt x="15913" y="2066"/>
                  <a:pt x="15359" y="2630"/>
                </a:cubicBezTo>
                <a:cubicBezTo>
                  <a:pt x="14805" y="3193"/>
                  <a:pt x="14805" y="4132"/>
                  <a:pt x="15174" y="4696"/>
                </a:cubicBezTo>
                <a:cubicBezTo>
                  <a:pt x="12220" y="8077"/>
                  <a:pt x="12220" y="8077"/>
                  <a:pt x="12220" y="8077"/>
                </a:cubicBezTo>
                <a:cubicBezTo>
                  <a:pt x="12036" y="7889"/>
                  <a:pt x="11666" y="7701"/>
                  <a:pt x="11297" y="7701"/>
                </a:cubicBezTo>
                <a:cubicBezTo>
                  <a:pt x="11297" y="3193"/>
                  <a:pt x="11297" y="3193"/>
                  <a:pt x="11297" y="3193"/>
                </a:cubicBezTo>
                <a:cubicBezTo>
                  <a:pt x="11851" y="3005"/>
                  <a:pt x="12405" y="2254"/>
                  <a:pt x="12405" y="1503"/>
                </a:cubicBezTo>
                <a:cubicBezTo>
                  <a:pt x="12405" y="751"/>
                  <a:pt x="11666" y="0"/>
                  <a:pt x="10743" y="0"/>
                </a:cubicBezTo>
                <a:cubicBezTo>
                  <a:pt x="9820" y="0"/>
                  <a:pt x="9082" y="751"/>
                  <a:pt x="9082" y="1503"/>
                </a:cubicBezTo>
                <a:cubicBezTo>
                  <a:pt x="9082" y="2254"/>
                  <a:pt x="9451" y="3005"/>
                  <a:pt x="10189" y="3193"/>
                </a:cubicBezTo>
                <a:cubicBezTo>
                  <a:pt x="10189" y="7701"/>
                  <a:pt x="10189" y="7701"/>
                  <a:pt x="10189" y="7701"/>
                </a:cubicBezTo>
                <a:cubicBezTo>
                  <a:pt x="9820" y="7701"/>
                  <a:pt x="9451" y="7889"/>
                  <a:pt x="9082" y="8077"/>
                </a:cubicBezTo>
                <a:cubicBezTo>
                  <a:pt x="6128" y="4696"/>
                  <a:pt x="6128" y="4696"/>
                  <a:pt x="6128" y="4696"/>
                </a:cubicBezTo>
                <a:cubicBezTo>
                  <a:pt x="6497" y="4132"/>
                  <a:pt x="6497" y="3193"/>
                  <a:pt x="5943" y="2630"/>
                </a:cubicBezTo>
                <a:cubicBezTo>
                  <a:pt x="5389" y="2066"/>
                  <a:pt x="4466" y="1878"/>
                  <a:pt x="3728" y="2442"/>
                </a:cubicBezTo>
                <a:cubicBezTo>
                  <a:pt x="2989" y="3005"/>
                  <a:pt x="2989" y="4132"/>
                  <a:pt x="3543" y="4883"/>
                </a:cubicBezTo>
                <a:cubicBezTo>
                  <a:pt x="3913" y="5447"/>
                  <a:pt x="4651" y="5635"/>
                  <a:pt x="5389" y="5447"/>
                </a:cubicBezTo>
                <a:cubicBezTo>
                  <a:pt x="8159" y="8828"/>
                  <a:pt x="8159" y="8828"/>
                  <a:pt x="8159" y="8828"/>
                </a:cubicBezTo>
                <a:cubicBezTo>
                  <a:pt x="7974" y="9203"/>
                  <a:pt x="7789" y="9579"/>
                  <a:pt x="7789" y="9955"/>
                </a:cubicBezTo>
                <a:cubicBezTo>
                  <a:pt x="3174" y="9016"/>
                  <a:pt x="3174" y="9016"/>
                  <a:pt x="3174" y="9016"/>
                </a:cubicBezTo>
                <a:cubicBezTo>
                  <a:pt x="3174" y="8452"/>
                  <a:pt x="2620" y="7889"/>
                  <a:pt x="1882" y="7701"/>
                </a:cubicBezTo>
                <a:cubicBezTo>
                  <a:pt x="959" y="7513"/>
                  <a:pt x="220" y="8077"/>
                  <a:pt x="36" y="9016"/>
                </a:cubicBezTo>
                <a:cubicBezTo>
                  <a:pt x="-149" y="9955"/>
                  <a:pt x="405" y="10894"/>
                  <a:pt x="1328" y="11082"/>
                </a:cubicBezTo>
                <a:cubicBezTo>
                  <a:pt x="2066" y="11082"/>
                  <a:pt x="2620" y="10706"/>
                  <a:pt x="2989" y="10143"/>
                </a:cubicBezTo>
                <a:cubicBezTo>
                  <a:pt x="7605" y="11082"/>
                  <a:pt x="7605" y="11082"/>
                  <a:pt x="7605" y="11082"/>
                </a:cubicBezTo>
                <a:cubicBezTo>
                  <a:pt x="7789" y="11270"/>
                  <a:pt x="7789" y="11645"/>
                  <a:pt x="7974" y="12021"/>
                </a:cubicBezTo>
                <a:cubicBezTo>
                  <a:pt x="3728" y="14463"/>
                  <a:pt x="3728" y="14463"/>
                  <a:pt x="3728" y="14463"/>
                </a:cubicBezTo>
                <a:cubicBezTo>
                  <a:pt x="3174" y="13899"/>
                  <a:pt x="2436" y="13899"/>
                  <a:pt x="1882" y="14275"/>
                </a:cubicBezTo>
                <a:cubicBezTo>
                  <a:pt x="1143" y="14650"/>
                  <a:pt x="774" y="15777"/>
                  <a:pt x="1328" y="16529"/>
                </a:cubicBezTo>
                <a:cubicBezTo>
                  <a:pt x="1697" y="17280"/>
                  <a:pt x="2805" y="17656"/>
                  <a:pt x="3543" y="17092"/>
                </a:cubicBezTo>
                <a:cubicBezTo>
                  <a:pt x="4097" y="16717"/>
                  <a:pt x="4466" y="15965"/>
                  <a:pt x="4282" y="15402"/>
                </a:cubicBezTo>
                <a:cubicBezTo>
                  <a:pt x="8528" y="12772"/>
                  <a:pt x="8528" y="12772"/>
                  <a:pt x="8528" y="12772"/>
                </a:cubicBezTo>
                <a:cubicBezTo>
                  <a:pt x="8713" y="13148"/>
                  <a:pt x="8897" y="13148"/>
                  <a:pt x="9266" y="13336"/>
                </a:cubicBezTo>
                <a:cubicBezTo>
                  <a:pt x="7605" y="18031"/>
                  <a:pt x="7605" y="18031"/>
                  <a:pt x="7605" y="18031"/>
                </a:cubicBezTo>
                <a:cubicBezTo>
                  <a:pt x="6866" y="18031"/>
                  <a:pt x="6128" y="18595"/>
                  <a:pt x="5943" y="19158"/>
                </a:cubicBezTo>
                <a:cubicBezTo>
                  <a:pt x="5574" y="20097"/>
                  <a:pt x="6128" y="21037"/>
                  <a:pt x="7051" y="21412"/>
                </a:cubicBezTo>
                <a:cubicBezTo>
                  <a:pt x="7789" y="21600"/>
                  <a:pt x="8713" y="21224"/>
                  <a:pt x="9082" y="20285"/>
                </a:cubicBezTo>
                <a:cubicBezTo>
                  <a:pt x="9266" y="19722"/>
                  <a:pt x="9082" y="18970"/>
                  <a:pt x="8528" y="18407"/>
                </a:cubicBezTo>
                <a:cubicBezTo>
                  <a:pt x="10189" y="13711"/>
                  <a:pt x="10189" y="13711"/>
                  <a:pt x="10189" y="13711"/>
                </a:cubicBezTo>
                <a:cubicBezTo>
                  <a:pt x="10374" y="13711"/>
                  <a:pt x="10559" y="13711"/>
                  <a:pt x="10743" y="13711"/>
                </a:cubicBezTo>
                <a:cubicBezTo>
                  <a:pt x="10743" y="13711"/>
                  <a:pt x="10928" y="13711"/>
                  <a:pt x="11113" y="13711"/>
                </a:cubicBezTo>
                <a:cubicBezTo>
                  <a:pt x="12774" y="18407"/>
                  <a:pt x="12774" y="18407"/>
                  <a:pt x="12774" y="18407"/>
                </a:cubicBezTo>
                <a:cubicBezTo>
                  <a:pt x="12220" y="18970"/>
                  <a:pt x="12036" y="19722"/>
                  <a:pt x="12220" y="20285"/>
                </a:cubicBezTo>
                <a:cubicBezTo>
                  <a:pt x="12589" y="21224"/>
                  <a:pt x="13513" y="21600"/>
                  <a:pt x="14436" y="21412"/>
                </a:cubicBezTo>
                <a:cubicBezTo>
                  <a:pt x="15174" y="21037"/>
                  <a:pt x="15728" y="20097"/>
                  <a:pt x="15359" y="19158"/>
                </a:cubicBezTo>
                <a:cubicBezTo>
                  <a:pt x="15174" y="18595"/>
                  <a:pt x="14436" y="18031"/>
                  <a:pt x="13882" y="18031"/>
                </a:cubicBezTo>
                <a:cubicBezTo>
                  <a:pt x="12036" y="13336"/>
                  <a:pt x="12036" y="13336"/>
                  <a:pt x="12036" y="13336"/>
                </a:cubicBezTo>
                <a:cubicBezTo>
                  <a:pt x="12405" y="13148"/>
                  <a:pt x="12589" y="13148"/>
                  <a:pt x="12774" y="12772"/>
                </a:cubicBezTo>
                <a:cubicBezTo>
                  <a:pt x="17020" y="15402"/>
                  <a:pt x="17020" y="15402"/>
                  <a:pt x="17020" y="15402"/>
                </a:cubicBezTo>
                <a:cubicBezTo>
                  <a:pt x="16836" y="15965"/>
                  <a:pt x="17205" y="16717"/>
                  <a:pt x="17759" y="17092"/>
                </a:cubicBezTo>
                <a:cubicBezTo>
                  <a:pt x="18682" y="17656"/>
                  <a:pt x="19605" y="17280"/>
                  <a:pt x="20159" y="16529"/>
                </a:cubicBezTo>
                <a:cubicBezTo>
                  <a:pt x="20528" y="15777"/>
                  <a:pt x="20343" y="14650"/>
                  <a:pt x="19420" y="14275"/>
                </a:cubicBezTo>
                <a:cubicBezTo>
                  <a:pt x="18866" y="13899"/>
                  <a:pt x="18128" y="13899"/>
                  <a:pt x="17574" y="14463"/>
                </a:cubicBezTo>
                <a:cubicBezTo>
                  <a:pt x="13513" y="12021"/>
                  <a:pt x="13513" y="12021"/>
                  <a:pt x="13513" y="12021"/>
                </a:cubicBezTo>
                <a:cubicBezTo>
                  <a:pt x="13513" y="11645"/>
                  <a:pt x="13697" y="11270"/>
                  <a:pt x="13697" y="11082"/>
                </a:cubicBezTo>
                <a:lnTo>
                  <a:pt x="18313" y="10143"/>
                </a:lnTo>
                <a:close/>
                <a:moveTo>
                  <a:pt x="18313" y="10143"/>
                </a:moveTo>
                <a:cubicBezTo>
                  <a:pt x="18313" y="10143"/>
                  <a:pt x="18313" y="10143"/>
                  <a:pt x="18313" y="10143"/>
                </a:cubicBezTo>
              </a:path>
            </a:pathLst>
          </a:custGeom>
          <a:solidFill>
            <a:srgbClr val="404040"/>
          </a:solidFill>
          <a:ln w="12700">
            <a:miter lim="400000"/>
          </a:ln>
        </p:spPr>
        <p:txBody>
          <a:bodyPr lIns="121919" tIns="121919" rIns="121919" bIns="121919"/>
          <a:lstStyle/>
          <a:p>
            <a:endParaRPr/>
          </a:p>
        </p:txBody>
      </p:sp>
      <p:pic>
        <p:nvPicPr>
          <p:cNvPr id="21" name="Picture 20" descr="A blue and black logo&#10;&#10;Description automatically generated">
            <a:extLst>
              <a:ext uri="{FF2B5EF4-FFF2-40B4-BE49-F238E27FC236}">
                <a16:creationId xmlns:a16="http://schemas.microsoft.com/office/drawing/2014/main" id="{98B7E75B-08E4-A558-0159-48A98C433DDE}"/>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475654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rgbClr val="F4F4F4"/>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DE6BB0-E782-5A32-EF8D-8BB886C033F5}"/>
              </a:ext>
            </a:extLst>
          </p:cNvPr>
          <p:cNvSpPr/>
          <p:nvPr/>
        </p:nvSpPr>
        <p:spPr>
          <a:xfrm>
            <a:off x="10323366" y="0"/>
            <a:ext cx="7964634" cy="10287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6"/>
          <p:cNvSpPr txBox="1"/>
          <p:nvPr/>
        </p:nvSpPr>
        <p:spPr>
          <a:xfrm>
            <a:off x="1758616" y="1080000"/>
            <a:ext cx="10204784" cy="1958228"/>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CLASSIFIER </a:t>
            </a:r>
          </a:p>
          <a:p>
            <a:pPr>
              <a:lnSpc>
                <a:spcPts val="7807"/>
              </a:lnSpc>
              <a:spcBef>
                <a:spcPct val="0"/>
              </a:spcBef>
            </a:pPr>
            <a:r>
              <a:rPr lang="en-US" sz="5400" dirty="0">
                <a:solidFill>
                  <a:srgbClr val="404040"/>
                </a:solidFill>
                <a:latin typeface="Now Bold"/>
              </a:rPr>
              <a:t>PERFORMANCE</a:t>
            </a:r>
          </a:p>
        </p:txBody>
      </p:sp>
      <p:sp>
        <p:nvSpPr>
          <p:cNvPr id="7" name="TextBox 7"/>
          <p:cNvSpPr txBox="1"/>
          <p:nvPr/>
        </p:nvSpPr>
        <p:spPr>
          <a:xfrm>
            <a:off x="1446067" y="3450601"/>
            <a:ext cx="8459933" cy="4578305"/>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Classifiers performance is measured in several ways. </a:t>
            </a:r>
          </a:p>
          <a:p>
            <a:pPr marL="345441" lvl="1">
              <a:lnSpc>
                <a:spcPts val="4480"/>
              </a:lnSpc>
            </a:pPr>
            <a:endParaRPr lang="en-US" sz="2800" dirty="0">
              <a:solidFill>
                <a:srgbClr val="404040"/>
              </a:solidFill>
              <a:latin typeface="Montserrat" panose="00000500000000000000" pitchFamily="2" charset="0"/>
            </a:endParaRPr>
          </a:p>
          <a:p>
            <a:pPr marL="345441" lvl="1">
              <a:lnSpc>
                <a:spcPts val="4480"/>
              </a:lnSpc>
            </a:pPr>
            <a:r>
              <a:rPr lang="en-US" sz="2800" dirty="0">
                <a:solidFill>
                  <a:srgbClr val="404040"/>
                </a:solidFill>
                <a:latin typeface="Montserrat" panose="00000500000000000000" pitchFamily="2" charset="0"/>
              </a:rPr>
              <a:t>Performance measures like precision and recall depend on how many elements we choose to retrieve.</a:t>
            </a:r>
            <a:endParaRPr lang="en-US" sz="2600" dirty="0">
              <a:solidFill>
                <a:srgbClr val="404040"/>
              </a:solidFill>
              <a:latin typeface="Montserrat" panose="00000500000000000000" pitchFamily="2" charset="0"/>
            </a:endParaRPr>
          </a:p>
          <a:p>
            <a:pPr marL="1259841" lvl="2" indent="-457200">
              <a:lnSpc>
                <a:spcPts val="4480"/>
              </a:lnSpc>
              <a:buFont typeface="Arial" panose="020B0604020202020204" pitchFamily="34" charset="0"/>
              <a:buChar char="•"/>
            </a:pPr>
            <a:endParaRPr lang="en-US" sz="2600" dirty="0">
              <a:solidFill>
                <a:srgbClr val="404040"/>
              </a:solidFill>
              <a:latin typeface="Montserrat" panose="00000500000000000000" pitchFamily="2" charset="0"/>
            </a:endParaRPr>
          </a:p>
          <a:p>
            <a:pPr>
              <a:lnSpc>
                <a:spcPts val="4480"/>
              </a:lnSpc>
            </a:pPr>
            <a:endParaRPr lang="en-US" sz="2800" dirty="0">
              <a:solidFill>
                <a:srgbClr val="404040"/>
              </a:solidFill>
              <a:latin typeface="Now"/>
            </a:endParaRPr>
          </a:p>
        </p:txBody>
      </p:sp>
      <p:sp>
        <p:nvSpPr>
          <p:cNvPr id="2" name="Freeform 4">
            <a:extLst>
              <a:ext uri="{FF2B5EF4-FFF2-40B4-BE49-F238E27FC236}">
                <a16:creationId xmlns:a16="http://schemas.microsoft.com/office/drawing/2014/main" id="{9537C6D3-24CF-9622-AA6B-0E4CE4D7CB63}"/>
              </a:ext>
            </a:extLst>
          </p:cNvPr>
          <p:cNvSpPr/>
          <p:nvPr/>
        </p:nvSpPr>
        <p:spPr>
          <a:xfrm>
            <a:off x="-19050" y="1"/>
            <a:ext cx="836504"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0" name="Picture 9" descr="A blue and black logo&#10;&#10;Description automatically generated">
            <a:extLst>
              <a:ext uri="{FF2B5EF4-FFF2-40B4-BE49-F238E27FC236}">
                <a16:creationId xmlns:a16="http://schemas.microsoft.com/office/drawing/2014/main" id="{84B89963-A13F-DBBC-15B1-89EE7F350B6D}"/>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5" name="Graphic 4">
            <a:extLst>
              <a:ext uri="{FF2B5EF4-FFF2-40B4-BE49-F238E27FC236}">
                <a16:creationId xmlns:a16="http://schemas.microsoft.com/office/drawing/2014/main" id="{7E6EE9B3-F818-E754-4F22-2C6300886A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696978" y="246423"/>
            <a:ext cx="5524222" cy="10044041"/>
          </a:xfrm>
          <a:prstGeom prst="rect">
            <a:avLst/>
          </a:prstGeom>
        </p:spPr>
      </p:pic>
      <p:pic>
        <p:nvPicPr>
          <p:cNvPr id="13" name="Picture 12">
            <a:extLst>
              <a:ext uri="{FF2B5EF4-FFF2-40B4-BE49-F238E27FC236}">
                <a16:creationId xmlns:a16="http://schemas.microsoft.com/office/drawing/2014/main" id="{664573E7-01FD-D898-58BB-446A051815E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070776" y="7096373"/>
            <a:ext cx="5330533" cy="2643945"/>
          </a:xfrm>
          <a:prstGeom prst="rect">
            <a:avLst/>
          </a:prstGeom>
        </p:spPr>
      </p:pic>
    </p:spTree>
    <p:extLst>
      <p:ext uri="{BB962C8B-B14F-4D97-AF65-F5344CB8AC3E}">
        <p14:creationId xmlns:p14="http://schemas.microsoft.com/office/powerpoint/2010/main" val="2757802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DE6BB0-E782-5A32-EF8D-8BB886C033F5}"/>
              </a:ext>
            </a:extLst>
          </p:cNvPr>
          <p:cNvSpPr/>
          <p:nvPr/>
        </p:nvSpPr>
        <p:spPr>
          <a:xfrm>
            <a:off x="8083216" y="-20782"/>
            <a:ext cx="10204784" cy="10287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6"/>
          <p:cNvSpPr txBox="1"/>
          <p:nvPr/>
        </p:nvSpPr>
        <p:spPr>
          <a:xfrm>
            <a:off x="1600200" y="1080000"/>
            <a:ext cx="5707166" cy="1958228"/>
          </a:xfrm>
          <a:prstGeom prst="rect">
            <a:avLst/>
          </a:prstGeom>
        </p:spPr>
        <p:txBody>
          <a:bodyPr wrap="square" lIns="0" tIns="0" rIns="0" bIns="0" rtlCol="0" anchor="t">
            <a:spAutoFit/>
          </a:bodyPr>
          <a:lstStyle/>
          <a:p>
            <a:pPr algn="ctr">
              <a:lnSpc>
                <a:spcPts val="7807"/>
              </a:lnSpc>
              <a:spcBef>
                <a:spcPct val="0"/>
              </a:spcBef>
            </a:pPr>
            <a:r>
              <a:rPr lang="en-US" sz="5400" dirty="0">
                <a:solidFill>
                  <a:srgbClr val="404040"/>
                </a:solidFill>
                <a:latin typeface="Now Bold"/>
              </a:rPr>
              <a:t>CLASSIFIER </a:t>
            </a:r>
          </a:p>
          <a:p>
            <a:pPr algn="ctr">
              <a:lnSpc>
                <a:spcPts val="7807"/>
              </a:lnSpc>
              <a:spcBef>
                <a:spcPct val="0"/>
              </a:spcBef>
            </a:pPr>
            <a:r>
              <a:rPr lang="en-US" sz="5400" dirty="0">
                <a:solidFill>
                  <a:srgbClr val="404040"/>
                </a:solidFill>
                <a:latin typeface="Now Bold"/>
              </a:rPr>
              <a:t>PERFORMANCE</a:t>
            </a:r>
          </a:p>
        </p:txBody>
      </p:sp>
      <p:sp>
        <p:nvSpPr>
          <p:cNvPr id="7" name="TextBox 7"/>
          <p:cNvSpPr txBox="1"/>
          <p:nvPr/>
        </p:nvSpPr>
        <p:spPr>
          <a:xfrm>
            <a:off x="1209151" y="3977273"/>
            <a:ext cx="6256631" cy="5732467"/>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Performance measures of classifiers depend on the chosen cutoff.</a:t>
            </a:r>
          </a:p>
          <a:p>
            <a:pPr marL="345441" lvl="1">
              <a:lnSpc>
                <a:spcPts val="4480"/>
              </a:lnSpc>
            </a:pPr>
            <a:endParaRPr lang="en-US" sz="2800" dirty="0">
              <a:solidFill>
                <a:srgbClr val="404040"/>
              </a:solidFill>
              <a:latin typeface="Montserrat" panose="00000500000000000000" pitchFamily="2" charset="0"/>
            </a:endParaRPr>
          </a:p>
          <a:p>
            <a:pPr marL="345441" lvl="1">
              <a:lnSpc>
                <a:spcPts val="4480"/>
              </a:lnSpc>
            </a:pPr>
            <a:r>
              <a:rPr lang="en-US" sz="2800" dirty="0">
                <a:solidFill>
                  <a:srgbClr val="404040"/>
                </a:solidFill>
                <a:latin typeface="Montserrat" panose="00000500000000000000" pitchFamily="2" charset="0"/>
              </a:rPr>
              <a:t>One can easily optimize on the number of false positives or false negatives, but not both at the same time. </a:t>
            </a:r>
            <a:endParaRPr lang="en-US" sz="2600" dirty="0">
              <a:solidFill>
                <a:srgbClr val="404040"/>
              </a:solidFill>
              <a:latin typeface="Montserrat" panose="00000500000000000000" pitchFamily="2" charset="0"/>
            </a:endParaRPr>
          </a:p>
          <a:p>
            <a:pPr marL="1259841" lvl="2" indent="-457200">
              <a:lnSpc>
                <a:spcPts val="4480"/>
              </a:lnSpc>
              <a:buFont typeface="Arial" panose="020B0604020202020204" pitchFamily="34" charset="0"/>
              <a:buChar char="•"/>
            </a:pPr>
            <a:endParaRPr lang="en-US" sz="2600" dirty="0">
              <a:solidFill>
                <a:srgbClr val="404040"/>
              </a:solidFill>
              <a:latin typeface="Montserrat" panose="00000500000000000000" pitchFamily="2" charset="0"/>
            </a:endParaRPr>
          </a:p>
          <a:p>
            <a:pPr>
              <a:lnSpc>
                <a:spcPts val="4480"/>
              </a:lnSpc>
            </a:pPr>
            <a:endParaRPr lang="en-US" sz="2800" dirty="0">
              <a:solidFill>
                <a:srgbClr val="404040"/>
              </a:solidFill>
              <a:latin typeface="Now"/>
            </a:endParaRPr>
          </a:p>
        </p:txBody>
      </p:sp>
      <p:sp>
        <p:nvSpPr>
          <p:cNvPr id="2" name="Freeform 4">
            <a:extLst>
              <a:ext uri="{FF2B5EF4-FFF2-40B4-BE49-F238E27FC236}">
                <a16:creationId xmlns:a16="http://schemas.microsoft.com/office/drawing/2014/main" id="{9537C6D3-24CF-9622-AA6B-0E4CE4D7CB63}"/>
              </a:ext>
            </a:extLst>
          </p:cNvPr>
          <p:cNvSpPr/>
          <p:nvPr/>
        </p:nvSpPr>
        <p:spPr>
          <a:xfrm>
            <a:off x="-19050" y="1"/>
            <a:ext cx="836504"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2" name="Graphic 11">
            <a:extLst>
              <a:ext uri="{FF2B5EF4-FFF2-40B4-BE49-F238E27FC236}">
                <a16:creationId xmlns:a16="http://schemas.microsoft.com/office/drawing/2014/main" id="{D96B60B0-4DA0-C37D-E70A-5949EF80B10A}"/>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0747"/>
          <a:stretch/>
        </p:blipFill>
        <p:spPr>
          <a:xfrm>
            <a:off x="8534400" y="114300"/>
            <a:ext cx="9539547" cy="5749637"/>
          </a:xfrm>
          <a:prstGeom prst="rect">
            <a:avLst/>
          </a:prstGeom>
        </p:spPr>
      </p:pic>
      <p:pic>
        <p:nvPicPr>
          <p:cNvPr id="14" name="Graphic 13">
            <a:extLst>
              <a:ext uri="{FF2B5EF4-FFF2-40B4-BE49-F238E27FC236}">
                <a16:creationId xmlns:a16="http://schemas.microsoft.com/office/drawing/2014/main" id="{0301BACD-A114-D4E2-E441-BD54C381B55A}"/>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61442" r="54271"/>
          <a:stretch/>
        </p:blipFill>
        <p:spPr>
          <a:xfrm>
            <a:off x="10531529" y="5791200"/>
            <a:ext cx="5429168" cy="3984065"/>
          </a:xfrm>
          <a:prstGeom prst="rect">
            <a:avLst/>
          </a:prstGeom>
        </p:spPr>
      </p:pic>
      <p:sp>
        <p:nvSpPr>
          <p:cNvPr id="15" name="Rectangle 14">
            <a:extLst>
              <a:ext uri="{FF2B5EF4-FFF2-40B4-BE49-F238E27FC236}">
                <a16:creationId xmlns:a16="http://schemas.microsoft.com/office/drawing/2014/main" id="{6E3951F7-BA83-E6E0-0F81-D04A8CDFB72C}"/>
              </a:ext>
            </a:extLst>
          </p:cNvPr>
          <p:cNvSpPr/>
          <p:nvPr/>
        </p:nvSpPr>
        <p:spPr>
          <a:xfrm>
            <a:off x="10052165" y="5295900"/>
            <a:ext cx="1676400" cy="990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398A8CB2-20CA-8796-04C1-B24954F21E90}"/>
              </a:ext>
            </a:extLst>
          </p:cNvPr>
          <p:cNvSpPr/>
          <p:nvPr/>
        </p:nvSpPr>
        <p:spPr>
          <a:xfrm>
            <a:off x="14821830" y="5295900"/>
            <a:ext cx="1676400" cy="990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B70920-98B0-DC3B-1CC0-9FEFB9417A57}"/>
              </a:ext>
            </a:extLst>
          </p:cNvPr>
          <p:cNvSpPr txBox="1"/>
          <p:nvPr/>
        </p:nvSpPr>
        <p:spPr>
          <a:xfrm>
            <a:off x="10030002" y="6414655"/>
            <a:ext cx="2003363" cy="584775"/>
          </a:xfrm>
          <a:prstGeom prst="rect">
            <a:avLst/>
          </a:prstGeom>
          <a:solidFill>
            <a:schemeClr val="bg1"/>
          </a:solidFill>
        </p:spPr>
        <p:txBody>
          <a:bodyPr wrap="square" rtlCol="0">
            <a:spAutoFit/>
          </a:bodyPr>
          <a:lstStyle/>
          <a:p>
            <a:r>
              <a:rPr lang="en-GB" sz="3200" dirty="0"/>
              <a:t>Precision :</a:t>
            </a:r>
          </a:p>
        </p:txBody>
      </p:sp>
      <p:sp>
        <p:nvSpPr>
          <p:cNvPr id="18" name="TextBox 17">
            <a:extLst>
              <a:ext uri="{FF2B5EF4-FFF2-40B4-BE49-F238E27FC236}">
                <a16:creationId xmlns:a16="http://schemas.microsoft.com/office/drawing/2014/main" id="{A972F0C2-9B54-2D7D-A63D-DE48932D0E76}"/>
              </a:ext>
            </a:extLst>
          </p:cNvPr>
          <p:cNvSpPr txBox="1"/>
          <p:nvPr/>
        </p:nvSpPr>
        <p:spPr>
          <a:xfrm>
            <a:off x="8909165" y="8500863"/>
            <a:ext cx="3124200" cy="1077218"/>
          </a:xfrm>
          <a:prstGeom prst="rect">
            <a:avLst/>
          </a:prstGeom>
          <a:solidFill>
            <a:schemeClr val="bg1"/>
          </a:solidFill>
        </p:spPr>
        <p:txBody>
          <a:bodyPr wrap="square" rtlCol="0">
            <a:spAutoFit/>
          </a:bodyPr>
          <a:lstStyle/>
          <a:p>
            <a:r>
              <a:rPr lang="en-GB" sz="3200" dirty="0"/>
              <a:t>Recall/</a:t>
            </a:r>
          </a:p>
          <a:p>
            <a:r>
              <a:rPr lang="en-GB" sz="3200" dirty="0"/>
              <a:t>True positive rate</a:t>
            </a:r>
          </a:p>
        </p:txBody>
      </p:sp>
      <p:pic>
        <p:nvPicPr>
          <p:cNvPr id="3" name="Picture 2" descr="A blue and black logo&#10;&#10;Description automatically generated">
            <a:extLst>
              <a:ext uri="{FF2B5EF4-FFF2-40B4-BE49-F238E27FC236}">
                <a16:creationId xmlns:a16="http://schemas.microsoft.com/office/drawing/2014/main" id="{E0875763-064F-0F03-06B8-66E14FDFCBA3}"/>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008472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Freeform 4">
            <a:extLst>
              <a:ext uri="{FF2B5EF4-FFF2-40B4-BE49-F238E27FC236}">
                <a16:creationId xmlns:a16="http://schemas.microsoft.com/office/drawing/2014/main" id="{278BB9C9-7804-13FC-2DD5-DC0701C69D43}"/>
              </a:ext>
            </a:extLst>
          </p:cNvPr>
          <p:cNvSpPr/>
          <p:nvPr/>
        </p:nvSpPr>
        <p:spPr>
          <a:xfrm>
            <a:off x="0" y="330928"/>
            <a:ext cx="18288000" cy="2189612"/>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11" name="Rectangle 10">
            <a:extLst>
              <a:ext uri="{FF2B5EF4-FFF2-40B4-BE49-F238E27FC236}">
                <a16:creationId xmlns:a16="http://schemas.microsoft.com/office/drawing/2014/main" id="{E35F8390-8EA0-86F4-471F-E7A2A159D0C0}"/>
              </a:ext>
            </a:extLst>
          </p:cNvPr>
          <p:cNvSpPr/>
          <p:nvPr/>
        </p:nvSpPr>
        <p:spPr>
          <a:xfrm>
            <a:off x="0" y="4305300"/>
            <a:ext cx="18288000" cy="59817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6"/>
          <p:cNvSpPr txBox="1"/>
          <p:nvPr/>
        </p:nvSpPr>
        <p:spPr>
          <a:xfrm>
            <a:off x="2438400" y="1080000"/>
            <a:ext cx="13712416" cy="993394"/>
          </a:xfrm>
          <a:prstGeom prst="rect">
            <a:avLst/>
          </a:prstGeom>
        </p:spPr>
        <p:txBody>
          <a:bodyPr lIns="0" tIns="0" rIns="0" bIns="0" rtlCol="0" anchor="t">
            <a:spAutoFit/>
          </a:bodyPr>
          <a:lstStyle/>
          <a:p>
            <a:pPr>
              <a:lnSpc>
                <a:spcPts val="7807"/>
              </a:lnSpc>
              <a:spcBef>
                <a:spcPct val="0"/>
              </a:spcBef>
            </a:pPr>
            <a:r>
              <a:rPr lang="en-US" sz="6399" dirty="0">
                <a:solidFill>
                  <a:srgbClr val="404040"/>
                </a:solidFill>
                <a:latin typeface="Now Bold"/>
              </a:rPr>
              <a:t>AREA UNDER THE CURVE (AUC)</a:t>
            </a:r>
          </a:p>
        </p:txBody>
      </p:sp>
      <p:sp>
        <p:nvSpPr>
          <p:cNvPr id="7" name="TextBox 7"/>
          <p:cNvSpPr txBox="1"/>
          <p:nvPr/>
        </p:nvSpPr>
        <p:spPr>
          <a:xfrm>
            <a:off x="990600" y="3162300"/>
            <a:ext cx="16170740" cy="521553"/>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panose="00000500000000000000" pitchFamily="2" charset="0"/>
              </a:rPr>
              <a:t>This is why we use the AUC to report on the goodness of the classification.</a:t>
            </a:r>
          </a:p>
        </p:txBody>
      </p:sp>
      <p:pic>
        <p:nvPicPr>
          <p:cNvPr id="8" name="Picture 7" descr="A diagram of a curve&#10;&#10;Description automatically generated">
            <a:extLst>
              <a:ext uri="{FF2B5EF4-FFF2-40B4-BE49-F238E27FC236}">
                <a16:creationId xmlns:a16="http://schemas.microsoft.com/office/drawing/2014/main" id="{EDCF5190-6647-2D3F-AE69-6E77F17389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3474" y="4690346"/>
            <a:ext cx="6781800" cy="5101354"/>
          </a:xfrm>
          <a:prstGeom prst="rect">
            <a:avLst/>
          </a:prstGeom>
        </p:spPr>
      </p:pic>
      <p:pic>
        <p:nvPicPr>
          <p:cNvPr id="12" name="Picture 11" descr="A blue and black logo&#10;&#10;Description automatically generated">
            <a:extLst>
              <a:ext uri="{FF2B5EF4-FFF2-40B4-BE49-F238E27FC236}">
                <a16:creationId xmlns:a16="http://schemas.microsoft.com/office/drawing/2014/main" id="{000CED08-E3D1-FDA1-A261-91D43A485A4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4" name="TextBox 7">
            <a:extLst>
              <a:ext uri="{FF2B5EF4-FFF2-40B4-BE49-F238E27FC236}">
                <a16:creationId xmlns:a16="http://schemas.microsoft.com/office/drawing/2014/main" id="{54E06D47-3957-C243-82AE-257BBF890762}"/>
              </a:ext>
            </a:extLst>
          </p:cNvPr>
          <p:cNvSpPr txBox="1"/>
          <p:nvPr/>
        </p:nvSpPr>
        <p:spPr>
          <a:xfrm>
            <a:off x="10515600" y="5128398"/>
            <a:ext cx="6400800" cy="2843022"/>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Receiver Operator Curve (ROC)</a:t>
            </a:r>
          </a:p>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Plotted by using every possible cutoff.</a:t>
            </a:r>
          </a:p>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Each True Positive Rate has an associated False Positive rate.</a:t>
            </a:r>
            <a:endParaRPr lang="en-US" sz="2800" dirty="0">
              <a:solidFill>
                <a:srgbClr val="404040"/>
              </a:solidFill>
              <a:latin typeface="Now"/>
            </a:endParaRPr>
          </a:p>
        </p:txBody>
      </p:sp>
      <p:sp>
        <p:nvSpPr>
          <p:cNvPr id="5" name="TextBox 4">
            <a:extLst>
              <a:ext uri="{FF2B5EF4-FFF2-40B4-BE49-F238E27FC236}">
                <a16:creationId xmlns:a16="http://schemas.microsoft.com/office/drawing/2014/main" id="{1462A34F-37A6-4125-3BCA-9B4AE31864FD}"/>
              </a:ext>
            </a:extLst>
          </p:cNvPr>
          <p:cNvSpPr txBox="1"/>
          <p:nvPr/>
        </p:nvSpPr>
        <p:spPr>
          <a:xfrm>
            <a:off x="914400" y="6032428"/>
            <a:ext cx="2026348" cy="1569660"/>
          </a:xfrm>
          <a:prstGeom prst="rect">
            <a:avLst/>
          </a:prstGeom>
          <a:noFill/>
        </p:spPr>
        <p:txBody>
          <a:bodyPr wrap="square" rtlCol="0">
            <a:spAutoFit/>
          </a:bodyPr>
          <a:lstStyle/>
          <a:p>
            <a:r>
              <a:rPr lang="en-GB" sz="2400" dirty="0"/>
              <a:t>How many of the true cases have we discovered?</a:t>
            </a:r>
          </a:p>
        </p:txBody>
      </p:sp>
      <p:cxnSp>
        <p:nvCxnSpPr>
          <p:cNvPr id="13" name="Straight Arrow Connector 12">
            <a:extLst>
              <a:ext uri="{FF2B5EF4-FFF2-40B4-BE49-F238E27FC236}">
                <a16:creationId xmlns:a16="http://schemas.microsoft.com/office/drawing/2014/main" id="{16E8E6CE-5C1B-882F-1A86-57B03FF61181}"/>
              </a:ext>
            </a:extLst>
          </p:cNvPr>
          <p:cNvCxnSpPr>
            <a:cxnSpLocks/>
          </p:cNvCxnSpPr>
          <p:nvPr/>
        </p:nvCxnSpPr>
        <p:spPr>
          <a:xfrm>
            <a:off x="2598563" y="7076838"/>
            <a:ext cx="814911" cy="13994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1730434" y="3126944"/>
            <a:ext cx="11396340" cy="4401205"/>
          </a:xfrm>
          <a:prstGeom prst="rect">
            <a:avLst/>
          </a:prstGeom>
          <a:noFill/>
        </p:spPr>
        <p:txBody>
          <a:bodyPr wrap="square" lIns="91440" tIns="45720" rIns="91440" bIns="45720" rtlCol="0" anchor="t">
            <a:spAutoFit/>
          </a:bodyPr>
          <a:lstStyle/>
          <a:p>
            <a:r>
              <a:rPr lang="en-US" sz="2800" dirty="0">
                <a:latin typeface="Montserrat" panose="00000500000000000000" pitchFamily="2" charset="0"/>
              </a:rPr>
              <a:t>For a medical screening procedure to detect a disease, what does each of these terms correspond to: </a:t>
            </a:r>
          </a:p>
          <a:p>
            <a:endParaRPr lang="en-US" sz="2800" dirty="0">
              <a:latin typeface="Montserrat" panose="00000500000000000000" pitchFamily="2" charset="0"/>
            </a:endParaRPr>
          </a:p>
          <a:p>
            <a:pPr marL="457200" indent="-457200">
              <a:buFont typeface="Arial"/>
              <a:buChar char="•"/>
            </a:pPr>
            <a:r>
              <a:rPr lang="en-US" sz="2800" dirty="0">
                <a:latin typeface="Montserrat" panose="00000500000000000000" pitchFamily="2" charset="0"/>
              </a:rPr>
              <a:t>True positive</a:t>
            </a:r>
          </a:p>
          <a:p>
            <a:pPr marL="457200" indent="-457200">
              <a:buFont typeface="Arial"/>
              <a:buChar char="•"/>
            </a:pPr>
            <a:r>
              <a:rPr lang="en-US" sz="2800" dirty="0">
                <a:latin typeface="Montserrat" panose="00000500000000000000" pitchFamily="2" charset="0"/>
              </a:rPr>
              <a:t>False positive</a:t>
            </a:r>
          </a:p>
          <a:p>
            <a:pPr marL="457200" indent="-457200">
              <a:buFont typeface="Arial"/>
              <a:buChar char="•"/>
            </a:pPr>
            <a:r>
              <a:rPr lang="en-US" sz="2800" dirty="0">
                <a:latin typeface="Montserrat" panose="00000500000000000000" pitchFamily="2" charset="0"/>
              </a:rPr>
              <a:t>True negative</a:t>
            </a:r>
          </a:p>
          <a:p>
            <a:pPr marL="457200" indent="-457200">
              <a:buFont typeface="Arial"/>
              <a:buChar char="•"/>
            </a:pPr>
            <a:r>
              <a:rPr lang="en-US" sz="2800" dirty="0">
                <a:latin typeface="Montserrat" panose="00000500000000000000" pitchFamily="2" charset="0"/>
              </a:rPr>
              <a:t>False negative</a:t>
            </a:r>
          </a:p>
          <a:p>
            <a:endParaRPr lang="en-US" sz="2800" dirty="0">
              <a:latin typeface="Montserrat" panose="00000500000000000000" pitchFamily="2" charset="0"/>
            </a:endParaRPr>
          </a:p>
          <a:p>
            <a:r>
              <a:rPr lang="en-US" sz="2800" dirty="0">
                <a:latin typeface="Montserrat"/>
              </a:rPr>
              <a:t>On the right you have the formulas for precision and recall. </a:t>
            </a:r>
          </a:p>
          <a:p>
            <a:r>
              <a:rPr lang="en-US" sz="2800" dirty="0">
                <a:latin typeface="Montserrat"/>
              </a:rPr>
              <a:t>Which one do you prefer to optimize for a </a:t>
            </a:r>
            <a:r>
              <a:rPr lang="en-US" sz="2800" u="sng" dirty="0">
                <a:latin typeface="Montserrat"/>
              </a:rPr>
              <a:t>screening program</a:t>
            </a:r>
            <a:r>
              <a:rPr lang="en-US" sz="2800" dirty="0">
                <a:latin typeface="Montserrat"/>
              </a:rPr>
              <a:t>? </a:t>
            </a:r>
          </a:p>
        </p:txBody>
      </p:sp>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281647" y="6355832"/>
            <a:ext cx="3733800" cy="3733800"/>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13602" y="7846878"/>
            <a:ext cx="1328512" cy="1328512"/>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3" name="Picture 2">
            <a:extLst>
              <a:ext uri="{FF2B5EF4-FFF2-40B4-BE49-F238E27FC236}">
                <a16:creationId xmlns:a16="http://schemas.microsoft.com/office/drawing/2014/main" id="{E17E6C2D-0ADC-E132-0492-D4EAA87135B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119267" y="3821527"/>
            <a:ext cx="5330533" cy="2643945"/>
          </a:xfrm>
          <a:prstGeom prst="rect">
            <a:avLst/>
          </a:prstGeom>
        </p:spPr>
      </p:pic>
      <p:sp>
        <p:nvSpPr>
          <p:cNvPr id="6" name="Rounded Rectangle 5">
            <a:extLst>
              <a:ext uri="{FF2B5EF4-FFF2-40B4-BE49-F238E27FC236}">
                <a16:creationId xmlns:a16="http://schemas.microsoft.com/office/drawing/2014/main" id="{2191ABCD-3848-9BD9-BBA4-A808BCC49008}"/>
              </a:ext>
            </a:extLst>
          </p:cNvPr>
          <p:cNvSpPr/>
          <p:nvPr/>
        </p:nvSpPr>
        <p:spPr>
          <a:xfrm>
            <a:off x="4479582" y="911489"/>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7" name="TextBox 3">
            <a:extLst>
              <a:ext uri="{FF2B5EF4-FFF2-40B4-BE49-F238E27FC236}">
                <a16:creationId xmlns:a16="http://schemas.microsoft.com/office/drawing/2014/main" id="{D5E5888D-C703-D00D-9E7B-E943771911ED}"/>
              </a:ext>
            </a:extLst>
          </p:cNvPr>
          <p:cNvSpPr txBox="1"/>
          <p:nvPr/>
        </p:nvSpPr>
        <p:spPr>
          <a:xfrm>
            <a:off x="5410200" y="1080000"/>
            <a:ext cx="7467600"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9" name="Picture 8" descr="A blue and black logo&#10;&#10;Description automatically generated">
            <a:extLst>
              <a:ext uri="{FF2B5EF4-FFF2-40B4-BE49-F238E27FC236}">
                <a16:creationId xmlns:a16="http://schemas.microsoft.com/office/drawing/2014/main" id="{638A23D5-6527-BFEB-6173-09766E68E789}"/>
              </a:ext>
            </a:extLst>
          </p:cNvPr>
          <p:cNvPicPr>
            <a:picLocks noChangeAspect="1"/>
          </p:cNvPicPr>
          <p:nvPr/>
        </p:nvPicPr>
        <p:blipFill>
          <a:blip r:embed="rId10" cstate="print">
            <a:extLst>
              <a:ext uri="{BEBA8EAE-BF5A-486C-A8C5-ECC9F3942E4B}">
                <a14:imgProps xmlns:a14="http://schemas.microsoft.com/office/drawing/2010/main">
                  <a14:imgLayer r:embed="rId11">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713747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6" name="TextBox 6"/>
          <p:cNvSpPr txBox="1"/>
          <p:nvPr/>
        </p:nvSpPr>
        <p:spPr>
          <a:xfrm>
            <a:off x="1550452" y="938182"/>
            <a:ext cx="5696806" cy="996363"/>
          </a:xfrm>
          <a:prstGeom prst="rect">
            <a:avLst/>
          </a:prstGeom>
        </p:spPr>
        <p:txBody>
          <a:bodyPr wrap="square" lIns="0" tIns="0" rIns="0" bIns="0" rtlCol="0" anchor="t">
            <a:spAutoFit/>
          </a:bodyPr>
          <a:lstStyle/>
          <a:p>
            <a:pPr>
              <a:lnSpc>
                <a:spcPts val="7807"/>
              </a:lnSpc>
              <a:spcBef>
                <a:spcPct val="0"/>
              </a:spcBef>
            </a:pPr>
            <a:r>
              <a:rPr lang="en-US" sz="6399" dirty="0">
                <a:solidFill>
                  <a:srgbClr val="404040"/>
                </a:solidFill>
                <a:latin typeface="Now Bold"/>
              </a:rPr>
              <a:t>OVERFITTING</a:t>
            </a:r>
          </a:p>
        </p:txBody>
      </p:sp>
      <p:sp>
        <p:nvSpPr>
          <p:cNvPr id="7" name="TextBox 7"/>
          <p:cNvSpPr txBox="1"/>
          <p:nvPr/>
        </p:nvSpPr>
        <p:spPr>
          <a:xfrm>
            <a:off x="1432846" y="6596158"/>
            <a:ext cx="8518707" cy="3424142"/>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When a model follows the data too closely we get an effect known as overfitting. </a:t>
            </a:r>
          </a:p>
          <a:p>
            <a:pPr marL="802641" lvl="1" indent="-457200">
              <a:lnSpc>
                <a:spcPts val="4480"/>
              </a:lnSpc>
              <a:buFont typeface="Arial" panose="020B0604020202020204" pitchFamily="34" charset="0"/>
              <a:buChar char="•"/>
            </a:pPr>
            <a:endParaRPr lang="en-US" sz="2600" dirty="0">
              <a:solidFill>
                <a:srgbClr val="404040"/>
              </a:solidFill>
              <a:latin typeface="Montserrat" panose="00000500000000000000" pitchFamily="2" charset="0"/>
            </a:endParaRPr>
          </a:p>
          <a:p>
            <a:pPr marL="802641"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We avoid this by splitting the data into training and evaluation sets.</a:t>
            </a:r>
          </a:p>
          <a:p>
            <a:pPr>
              <a:lnSpc>
                <a:spcPts val="4480"/>
              </a:lnSpc>
            </a:pPr>
            <a:endParaRPr lang="en-US" sz="2600" dirty="0">
              <a:solidFill>
                <a:srgbClr val="404040"/>
              </a:solidFill>
              <a:latin typeface="Now"/>
            </a:endParaRPr>
          </a:p>
        </p:txBody>
      </p:sp>
      <p:pic>
        <p:nvPicPr>
          <p:cNvPr id="12" name="Picture 11" descr="A diagram of a graph&#10;&#10;Description automatically generated">
            <a:extLst>
              <a:ext uri="{FF2B5EF4-FFF2-40B4-BE49-F238E27FC236}">
                <a16:creationId xmlns:a16="http://schemas.microsoft.com/office/drawing/2014/main" id="{C8085FED-D338-8B32-5697-5E1D23BE61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8911" y="2701403"/>
            <a:ext cx="8186576" cy="3356497"/>
          </a:xfrm>
          <a:prstGeom prst="rect">
            <a:avLst/>
          </a:prstGeom>
        </p:spPr>
      </p:pic>
      <p:sp>
        <p:nvSpPr>
          <p:cNvPr id="8" name="Rectangle: Rounded Corners 7">
            <a:extLst>
              <a:ext uri="{FF2B5EF4-FFF2-40B4-BE49-F238E27FC236}">
                <a16:creationId xmlns:a16="http://schemas.microsoft.com/office/drawing/2014/main" id="{835C704E-DF7B-0237-39B4-33032C20D988}"/>
              </a:ext>
            </a:extLst>
          </p:cNvPr>
          <p:cNvSpPr/>
          <p:nvPr/>
        </p:nvSpPr>
        <p:spPr>
          <a:xfrm>
            <a:off x="11734799" y="1234218"/>
            <a:ext cx="5163409" cy="1623282"/>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3200" dirty="0">
                <a:latin typeface="Montserrat" panose="00000500000000000000" pitchFamily="2" charset="0"/>
              </a:rPr>
              <a:t>              </a:t>
            </a:r>
            <a:r>
              <a:rPr lang="en-GB" sz="3200" dirty="0">
                <a:solidFill>
                  <a:schemeClr val="tx1">
                    <a:lumMod val="85000"/>
                    <a:lumOff val="15000"/>
                  </a:schemeClr>
                </a:solidFill>
                <a:latin typeface="Montserrat" panose="00000500000000000000" pitchFamily="2" charset="0"/>
              </a:rPr>
              <a:t>Data</a:t>
            </a:r>
          </a:p>
        </p:txBody>
      </p:sp>
      <p:cxnSp>
        <p:nvCxnSpPr>
          <p:cNvPr id="11" name="Straight Connector 10">
            <a:extLst>
              <a:ext uri="{FF2B5EF4-FFF2-40B4-BE49-F238E27FC236}">
                <a16:creationId xmlns:a16="http://schemas.microsoft.com/office/drawing/2014/main" id="{F748FCE5-225E-F130-FD29-55140A6583E3}"/>
              </a:ext>
            </a:extLst>
          </p:cNvPr>
          <p:cNvCxnSpPr>
            <a:cxnSpLocks/>
          </p:cNvCxnSpPr>
          <p:nvPr/>
        </p:nvCxnSpPr>
        <p:spPr>
          <a:xfrm>
            <a:off x="15316200" y="1234218"/>
            <a:ext cx="0" cy="1623282"/>
          </a:xfrm>
          <a:prstGeom prst="line">
            <a:avLst/>
          </a:prstGeom>
          <a:ln w="38100"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4" name="Arrow: Down 13">
            <a:extLst>
              <a:ext uri="{FF2B5EF4-FFF2-40B4-BE49-F238E27FC236}">
                <a16:creationId xmlns:a16="http://schemas.microsoft.com/office/drawing/2014/main" id="{39FA67E6-FB0E-ABBB-61C1-81A66128ABBC}"/>
              </a:ext>
            </a:extLst>
          </p:cNvPr>
          <p:cNvSpPr/>
          <p:nvPr/>
        </p:nvSpPr>
        <p:spPr>
          <a:xfrm>
            <a:off x="15849600" y="3086100"/>
            <a:ext cx="551608" cy="990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Arrow: Down 14">
            <a:extLst>
              <a:ext uri="{FF2B5EF4-FFF2-40B4-BE49-F238E27FC236}">
                <a16:creationId xmlns:a16="http://schemas.microsoft.com/office/drawing/2014/main" id="{B2C4D662-011D-929B-7EEF-7ECB2AAE9F73}"/>
              </a:ext>
            </a:extLst>
          </p:cNvPr>
          <p:cNvSpPr/>
          <p:nvPr/>
        </p:nvSpPr>
        <p:spPr>
          <a:xfrm>
            <a:off x="13106400" y="3086100"/>
            <a:ext cx="551608" cy="990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Rounded Corners 15">
            <a:extLst>
              <a:ext uri="{FF2B5EF4-FFF2-40B4-BE49-F238E27FC236}">
                <a16:creationId xmlns:a16="http://schemas.microsoft.com/office/drawing/2014/main" id="{22BB0766-1525-0765-446C-9A14D84F2B0A}"/>
              </a:ext>
            </a:extLst>
          </p:cNvPr>
          <p:cNvSpPr/>
          <p:nvPr/>
        </p:nvSpPr>
        <p:spPr>
          <a:xfrm>
            <a:off x="11734799" y="4305300"/>
            <a:ext cx="3352800" cy="12954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lumMod val="85000"/>
                    <a:lumOff val="15000"/>
                  </a:schemeClr>
                </a:solidFill>
                <a:latin typeface="Montserrat" panose="00000500000000000000" pitchFamily="2" charset="0"/>
              </a:rPr>
              <a:t>Train</a:t>
            </a:r>
          </a:p>
        </p:txBody>
      </p:sp>
      <p:sp>
        <p:nvSpPr>
          <p:cNvPr id="17" name="Rectangle: Rounded Corners 16">
            <a:extLst>
              <a:ext uri="{FF2B5EF4-FFF2-40B4-BE49-F238E27FC236}">
                <a16:creationId xmlns:a16="http://schemas.microsoft.com/office/drawing/2014/main" id="{C1F9C5E1-18AC-FDBF-F1EA-2658D5654B08}"/>
              </a:ext>
            </a:extLst>
          </p:cNvPr>
          <p:cNvSpPr/>
          <p:nvPr/>
        </p:nvSpPr>
        <p:spPr>
          <a:xfrm>
            <a:off x="15544801" y="4305300"/>
            <a:ext cx="1353408" cy="1295400"/>
          </a:xfrm>
          <a:prstGeom prst="roundRect">
            <a:avLst/>
          </a:prstGeom>
          <a:solidFill>
            <a:schemeClr val="accent3">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lumMod val="85000"/>
                    <a:lumOff val="15000"/>
                  </a:schemeClr>
                </a:solidFill>
                <a:latin typeface="Montserrat" panose="00000500000000000000" pitchFamily="2" charset="0"/>
              </a:rPr>
              <a:t>Eval</a:t>
            </a:r>
          </a:p>
        </p:txBody>
      </p:sp>
      <p:sp>
        <p:nvSpPr>
          <p:cNvPr id="19" name="Flowchart: Connector 18">
            <a:extLst>
              <a:ext uri="{FF2B5EF4-FFF2-40B4-BE49-F238E27FC236}">
                <a16:creationId xmlns:a16="http://schemas.microsoft.com/office/drawing/2014/main" id="{33C3CF55-18F2-E241-3640-21480B88D70B}"/>
              </a:ext>
            </a:extLst>
          </p:cNvPr>
          <p:cNvSpPr/>
          <p:nvPr/>
        </p:nvSpPr>
        <p:spPr>
          <a:xfrm>
            <a:off x="13086599" y="6603919"/>
            <a:ext cx="3240000" cy="3240000"/>
          </a:xfrm>
          <a:prstGeom prst="flowChartConnector">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Flowchart: Connector 17">
            <a:extLst>
              <a:ext uri="{FF2B5EF4-FFF2-40B4-BE49-F238E27FC236}">
                <a16:creationId xmlns:a16="http://schemas.microsoft.com/office/drawing/2014/main" id="{D11331A3-AC68-E555-81D6-6F1B651E99A6}"/>
              </a:ext>
            </a:extLst>
          </p:cNvPr>
          <p:cNvSpPr/>
          <p:nvPr/>
        </p:nvSpPr>
        <p:spPr>
          <a:xfrm>
            <a:off x="13785656" y="7284885"/>
            <a:ext cx="1800000" cy="1800000"/>
          </a:xfrm>
          <a:prstGeom prst="flowChartConnector">
            <a:avLst/>
          </a:prstGeom>
          <a:solidFill>
            <a:srgbClr val="F4F4F4"/>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GB" dirty="0"/>
          </a:p>
        </p:txBody>
      </p:sp>
      <p:cxnSp>
        <p:nvCxnSpPr>
          <p:cNvPr id="21" name="Straight Connector 20">
            <a:extLst>
              <a:ext uri="{FF2B5EF4-FFF2-40B4-BE49-F238E27FC236}">
                <a16:creationId xmlns:a16="http://schemas.microsoft.com/office/drawing/2014/main" id="{B1981960-E344-D82D-96C6-F7042E920F78}"/>
              </a:ext>
            </a:extLst>
          </p:cNvPr>
          <p:cNvCxnSpPr>
            <a:cxnSpLocks/>
            <a:stCxn id="19" idx="1"/>
            <a:endCxn id="18" idx="1"/>
          </p:cNvCxnSpPr>
          <p:nvPr/>
        </p:nvCxnSpPr>
        <p:spPr>
          <a:xfrm>
            <a:off x="13561086" y="7078406"/>
            <a:ext cx="488174" cy="470083"/>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3B5E709E-153A-DE9C-AB9A-735A043B9640}"/>
              </a:ext>
            </a:extLst>
          </p:cNvPr>
          <p:cNvCxnSpPr>
            <a:cxnSpLocks/>
          </p:cNvCxnSpPr>
          <p:nvPr/>
        </p:nvCxnSpPr>
        <p:spPr>
          <a:xfrm flipH="1">
            <a:off x="15373431" y="7074240"/>
            <a:ext cx="502004" cy="504825"/>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D33FC60D-BC33-2056-29B8-2C41A20186E3}"/>
              </a:ext>
            </a:extLst>
          </p:cNvPr>
          <p:cNvCxnSpPr>
            <a:cxnSpLocks/>
          </p:cNvCxnSpPr>
          <p:nvPr/>
        </p:nvCxnSpPr>
        <p:spPr>
          <a:xfrm flipV="1">
            <a:off x="13170264" y="8550662"/>
            <a:ext cx="675388" cy="237288"/>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47FE32EC-CA68-BB08-F94C-198735A7F117}"/>
              </a:ext>
            </a:extLst>
          </p:cNvPr>
          <p:cNvCxnSpPr>
            <a:cxnSpLocks/>
          </p:cNvCxnSpPr>
          <p:nvPr/>
        </p:nvCxnSpPr>
        <p:spPr>
          <a:xfrm flipH="1" flipV="1">
            <a:off x="15468600" y="8582284"/>
            <a:ext cx="692421" cy="335255"/>
          </a:xfrm>
          <a:prstGeom prst="line">
            <a:avLst/>
          </a:prstGeom>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EBFD034A-A836-8B61-E4C7-8A08350AFBF4}"/>
              </a:ext>
            </a:extLst>
          </p:cNvPr>
          <p:cNvCxnSpPr>
            <a:cxnSpLocks/>
          </p:cNvCxnSpPr>
          <p:nvPr/>
        </p:nvCxnSpPr>
        <p:spPr>
          <a:xfrm flipH="1" flipV="1">
            <a:off x="14706599" y="9105900"/>
            <a:ext cx="1" cy="713931"/>
          </a:xfrm>
          <a:prstGeom prst="line">
            <a:avLst/>
          </a:prstGeom>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489F3F46-1F4A-3D5C-4A3D-86F17022F08C}"/>
              </a:ext>
            </a:extLst>
          </p:cNvPr>
          <p:cNvSpPr txBox="1"/>
          <p:nvPr/>
        </p:nvSpPr>
        <p:spPr>
          <a:xfrm>
            <a:off x="10637078" y="7685310"/>
            <a:ext cx="2463053" cy="954107"/>
          </a:xfrm>
          <a:prstGeom prst="rect">
            <a:avLst/>
          </a:prstGeom>
          <a:noFill/>
        </p:spPr>
        <p:txBody>
          <a:bodyPr wrap="square" rtlCol="0">
            <a:spAutoFit/>
          </a:bodyPr>
          <a:lstStyle/>
          <a:p>
            <a:r>
              <a:rPr lang="en-GB" sz="2800" dirty="0">
                <a:solidFill>
                  <a:schemeClr val="tx1">
                    <a:lumMod val="75000"/>
                    <a:lumOff val="25000"/>
                  </a:schemeClr>
                </a:solidFill>
                <a:latin typeface="Montserrat" panose="00000500000000000000" pitchFamily="2" charset="0"/>
              </a:rPr>
              <a:t>Cross Validation</a:t>
            </a:r>
          </a:p>
        </p:txBody>
      </p:sp>
      <p:sp>
        <p:nvSpPr>
          <p:cNvPr id="32" name="Arrow: Down 31">
            <a:extLst>
              <a:ext uri="{FF2B5EF4-FFF2-40B4-BE49-F238E27FC236}">
                <a16:creationId xmlns:a16="http://schemas.microsoft.com/office/drawing/2014/main" id="{5F232ED9-A2B2-2A20-2145-D2C55A9C9ADE}"/>
              </a:ext>
            </a:extLst>
          </p:cNvPr>
          <p:cNvSpPr/>
          <p:nvPr/>
        </p:nvSpPr>
        <p:spPr>
          <a:xfrm>
            <a:off x="14399851" y="5952577"/>
            <a:ext cx="571609" cy="546019"/>
          </a:xfrm>
          <a:prstGeom prst="down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Arrow: Down 32">
            <a:extLst>
              <a:ext uri="{FF2B5EF4-FFF2-40B4-BE49-F238E27FC236}">
                <a16:creationId xmlns:a16="http://schemas.microsoft.com/office/drawing/2014/main" id="{DFB2D039-5FB5-19D4-53AA-B31291A87A77}"/>
              </a:ext>
            </a:extLst>
          </p:cNvPr>
          <p:cNvSpPr/>
          <p:nvPr/>
        </p:nvSpPr>
        <p:spPr>
          <a:xfrm rot="4857375">
            <a:off x="16468454" y="7624460"/>
            <a:ext cx="571609" cy="546019"/>
          </a:xfrm>
          <a:prstGeom prst="down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Arrow: Down 33">
            <a:extLst>
              <a:ext uri="{FF2B5EF4-FFF2-40B4-BE49-F238E27FC236}">
                <a16:creationId xmlns:a16="http://schemas.microsoft.com/office/drawing/2014/main" id="{A791CB4A-77A6-6457-C1AD-F2C2A8F3BE35}"/>
              </a:ext>
            </a:extLst>
          </p:cNvPr>
          <p:cNvSpPr/>
          <p:nvPr/>
        </p:nvSpPr>
        <p:spPr>
          <a:xfrm rot="7880178">
            <a:off x="15721647" y="9549917"/>
            <a:ext cx="571609" cy="546019"/>
          </a:xfrm>
          <a:prstGeom prst="down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Block Arc 36">
            <a:extLst>
              <a:ext uri="{FF2B5EF4-FFF2-40B4-BE49-F238E27FC236}">
                <a16:creationId xmlns:a16="http://schemas.microsoft.com/office/drawing/2014/main" id="{F7DD0C7A-2AE4-3154-3EA9-40A27944555D}"/>
              </a:ext>
            </a:extLst>
          </p:cNvPr>
          <p:cNvSpPr/>
          <p:nvPr/>
        </p:nvSpPr>
        <p:spPr>
          <a:xfrm rot="18620056">
            <a:off x="13942222" y="6245987"/>
            <a:ext cx="1545547" cy="1770462"/>
          </a:xfrm>
          <a:custGeom>
            <a:avLst/>
            <a:gdLst>
              <a:gd name="connsiteX0" fmla="*/ 386766 w 2269726"/>
              <a:gd name="connsiteY0" fmla="*/ 286359 h 2309082"/>
              <a:gd name="connsiteX1" fmla="*/ 1562349 w 2269726"/>
              <a:gd name="connsiteY1" fmla="*/ 85042 h 2309082"/>
              <a:gd name="connsiteX2" fmla="*/ 2264350 w 2269726"/>
              <a:gd name="connsiteY2" fmla="*/ 1042295 h 2309082"/>
              <a:gd name="connsiteX3" fmla="*/ 1762720 w 2269726"/>
              <a:gd name="connsiteY3" fmla="*/ 2116295 h 2309082"/>
              <a:gd name="connsiteX4" fmla="*/ 1411389 w 2269726"/>
              <a:gd name="connsiteY4" fmla="*/ 1578125 h 2309082"/>
              <a:gd name="connsiteX5" fmla="*/ 1624934 w 2269726"/>
              <a:gd name="connsiteY5" fmla="*/ 1105838 h 2309082"/>
              <a:gd name="connsiteX6" fmla="*/ 1323829 w 2269726"/>
              <a:gd name="connsiteY6" fmla="*/ 681777 h 2309082"/>
              <a:gd name="connsiteX7" fmla="*/ 806314 w 2269726"/>
              <a:gd name="connsiteY7" fmla="*/ 773254 h 2309082"/>
              <a:gd name="connsiteX8" fmla="*/ 386766 w 2269726"/>
              <a:gd name="connsiteY8" fmla="*/ 286359 h 2309082"/>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71033 w 1534460"/>
              <a:gd name="connsiteY7" fmla="*/ 925862 h 2268903"/>
              <a:gd name="connsiteX8" fmla="*/ 0 w 1534460"/>
              <a:gd name="connsiteY8" fmla="*/ 143046 h 2268903"/>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65277 w 1534460"/>
              <a:gd name="connsiteY7" fmla="*/ 830786 h 2268903"/>
              <a:gd name="connsiteX8" fmla="*/ 0 w 1534460"/>
              <a:gd name="connsiteY8" fmla="*/ 143046 h 2268903"/>
              <a:gd name="connsiteX0" fmla="*/ 61683 w 1506988"/>
              <a:gd name="connsiteY0" fmla="*/ 125950 h 2327508"/>
              <a:gd name="connsiteX1" fmla="*/ 799596 w 1506988"/>
              <a:gd name="connsiteY1" fmla="*/ 296255 h 2327508"/>
              <a:gd name="connsiteX2" fmla="*/ 1501597 w 1506988"/>
              <a:gd name="connsiteY2" fmla="*/ 1253508 h 2327508"/>
              <a:gd name="connsiteX3" fmla="*/ 999967 w 1506988"/>
              <a:gd name="connsiteY3" fmla="*/ 2327508 h 2327508"/>
              <a:gd name="connsiteX4" fmla="*/ 648636 w 1506988"/>
              <a:gd name="connsiteY4" fmla="*/ 1789338 h 2327508"/>
              <a:gd name="connsiteX5" fmla="*/ 862181 w 1506988"/>
              <a:gd name="connsiteY5" fmla="*/ 1317051 h 2327508"/>
              <a:gd name="connsiteX6" fmla="*/ 561076 w 1506988"/>
              <a:gd name="connsiteY6" fmla="*/ 892990 h 2327508"/>
              <a:gd name="connsiteX7" fmla="*/ 37805 w 1506988"/>
              <a:gd name="connsiteY7" fmla="*/ 889391 h 2327508"/>
              <a:gd name="connsiteX8" fmla="*/ 61683 w 1506988"/>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586953 w 1445305"/>
              <a:gd name="connsiteY4" fmla="*/ 1789338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852737 w 1445305"/>
              <a:gd name="connsiteY4" fmla="*/ 1675249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626451"/>
              <a:gd name="connsiteY0" fmla="*/ 125950 h 1787818"/>
              <a:gd name="connsiteX1" fmla="*/ 737913 w 1626451"/>
              <a:gd name="connsiteY1" fmla="*/ 296255 h 1787818"/>
              <a:gd name="connsiteX2" fmla="*/ 1439914 w 1626451"/>
              <a:gd name="connsiteY2" fmla="*/ 1253508 h 1787818"/>
              <a:gd name="connsiteX3" fmla="*/ 1442473 w 1626451"/>
              <a:gd name="connsiteY3" fmla="*/ 1787818 h 1787818"/>
              <a:gd name="connsiteX4" fmla="*/ 852737 w 1626451"/>
              <a:gd name="connsiteY4" fmla="*/ 1675249 h 1787818"/>
              <a:gd name="connsiteX5" fmla="*/ 800498 w 1626451"/>
              <a:gd name="connsiteY5" fmla="*/ 1317051 h 1787818"/>
              <a:gd name="connsiteX6" fmla="*/ 499393 w 1626451"/>
              <a:gd name="connsiteY6" fmla="*/ 892990 h 1787818"/>
              <a:gd name="connsiteX7" fmla="*/ 63288 w 1626451"/>
              <a:gd name="connsiteY7" fmla="*/ 745637 h 1787818"/>
              <a:gd name="connsiteX8" fmla="*/ 0 w 1626451"/>
              <a:gd name="connsiteY8" fmla="*/ 125950 h 1787818"/>
              <a:gd name="connsiteX0" fmla="*/ 0 w 1567514"/>
              <a:gd name="connsiteY0" fmla="*/ 125950 h 1787818"/>
              <a:gd name="connsiteX1" fmla="*/ 737913 w 1567514"/>
              <a:gd name="connsiteY1" fmla="*/ 296255 h 1787818"/>
              <a:gd name="connsiteX2" fmla="*/ 1439914 w 1567514"/>
              <a:gd name="connsiteY2" fmla="*/ 1253508 h 1787818"/>
              <a:gd name="connsiteX3" fmla="*/ 1442473 w 1567514"/>
              <a:gd name="connsiteY3" fmla="*/ 1787818 h 1787818"/>
              <a:gd name="connsiteX4" fmla="*/ 852737 w 1567514"/>
              <a:gd name="connsiteY4" fmla="*/ 1675249 h 1787818"/>
              <a:gd name="connsiteX5" fmla="*/ 800498 w 1567514"/>
              <a:gd name="connsiteY5" fmla="*/ 1317051 h 1787818"/>
              <a:gd name="connsiteX6" fmla="*/ 499393 w 1567514"/>
              <a:gd name="connsiteY6" fmla="*/ 892990 h 1787818"/>
              <a:gd name="connsiteX7" fmla="*/ 63288 w 1567514"/>
              <a:gd name="connsiteY7" fmla="*/ 745637 h 1787818"/>
              <a:gd name="connsiteX8" fmla="*/ 0 w 1567514"/>
              <a:gd name="connsiteY8" fmla="*/ 125950 h 1787818"/>
              <a:gd name="connsiteX0" fmla="*/ 0 w 1556437"/>
              <a:gd name="connsiteY0" fmla="*/ 112524 h 1774392"/>
              <a:gd name="connsiteX1" fmla="*/ 959047 w 1556437"/>
              <a:gd name="connsiteY1" fmla="*/ 346136 h 1774392"/>
              <a:gd name="connsiteX2" fmla="*/ 1439914 w 1556437"/>
              <a:gd name="connsiteY2" fmla="*/ 1240082 h 1774392"/>
              <a:gd name="connsiteX3" fmla="*/ 1442473 w 1556437"/>
              <a:gd name="connsiteY3" fmla="*/ 1774392 h 1774392"/>
              <a:gd name="connsiteX4" fmla="*/ 852737 w 1556437"/>
              <a:gd name="connsiteY4" fmla="*/ 1661823 h 1774392"/>
              <a:gd name="connsiteX5" fmla="*/ 800498 w 1556437"/>
              <a:gd name="connsiteY5" fmla="*/ 1303625 h 1774392"/>
              <a:gd name="connsiteX6" fmla="*/ 499393 w 1556437"/>
              <a:gd name="connsiteY6" fmla="*/ 879564 h 1774392"/>
              <a:gd name="connsiteX7" fmla="*/ 63288 w 1556437"/>
              <a:gd name="connsiteY7" fmla="*/ 732211 h 1774392"/>
              <a:gd name="connsiteX8" fmla="*/ 0 w 1556437"/>
              <a:gd name="connsiteY8" fmla="*/ 112524 h 1774392"/>
              <a:gd name="connsiteX0" fmla="*/ 0 w 1572924"/>
              <a:gd name="connsiteY0" fmla="*/ 108478 h 1770346"/>
              <a:gd name="connsiteX1" fmla="*/ 959047 w 1572924"/>
              <a:gd name="connsiteY1" fmla="*/ 342090 h 1770346"/>
              <a:gd name="connsiteX2" fmla="*/ 1482120 w 1572924"/>
              <a:gd name="connsiteY2" fmla="*/ 1088614 h 1770346"/>
              <a:gd name="connsiteX3" fmla="*/ 1442473 w 1572924"/>
              <a:gd name="connsiteY3" fmla="*/ 1770346 h 1770346"/>
              <a:gd name="connsiteX4" fmla="*/ 852737 w 1572924"/>
              <a:gd name="connsiteY4" fmla="*/ 1657777 h 1770346"/>
              <a:gd name="connsiteX5" fmla="*/ 800498 w 1572924"/>
              <a:gd name="connsiteY5" fmla="*/ 1299579 h 1770346"/>
              <a:gd name="connsiteX6" fmla="*/ 499393 w 1572924"/>
              <a:gd name="connsiteY6" fmla="*/ 875518 h 1770346"/>
              <a:gd name="connsiteX7" fmla="*/ 63288 w 1572924"/>
              <a:gd name="connsiteY7" fmla="*/ 728165 h 1770346"/>
              <a:gd name="connsiteX8" fmla="*/ 0 w 1572924"/>
              <a:gd name="connsiteY8" fmla="*/ 108478 h 1770346"/>
              <a:gd name="connsiteX0" fmla="*/ 0 w 1572924"/>
              <a:gd name="connsiteY0" fmla="*/ 77400 h 1739268"/>
              <a:gd name="connsiteX1" fmla="*/ 959047 w 1572924"/>
              <a:gd name="connsiteY1" fmla="*/ 311012 h 1739268"/>
              <a:gd name="connsiteX2" fmla="*/ 1482120 w 1572924"/>
              <a:gd name="connsiteY2" fmla="*/ 1057536 h 1739268"/>
              <a:gd name="connsiteX3" fmla="*/ 1442473 w 1572924"/>
              <a:gd name="connsiteY3" fmla="*/ 1739268 h 1739268"/>
              <a:gd name="connsiteX4" fmla="*/ 852737 w 1572924"/>
              <a:gd name="connsiteY4" fmla="*/ 1626699 h 1739268"/>
              <a:gd name="connsiteX5" fmla="*/ 800498 w 1572924"/>
              <a:gd name="connsiteY5" fmla="*/ 1268501 h 1739268"/>
              <a:gd name="connsiteX6" fmla="*/ 499393 w 1572924"/>
              <a:gd name="connsiteY6" fmla="*/ 844440 h 1739268"/>
              <a:gd name="connsiteX7" fmla="*/ 63288 w 1572924"/>
              <a:gd name="connsiteY7" fmla="*/ 697087 h 1739268"/>
              <a:gd name="connsiteX8" fmla="*/ 0 w 1572924"/>
              <a:gd name="connsiteY8" fmla="*/ 77400 h 1739268"/>
              <a:gd name="connsiteX0" fmla="*/ 29618 w 1551466"/>
              <a:gd name="connsiteY0" fmla="*/ 68619 h 1801752"/>
              <a:gd name="connsiteX1" fmla="*/ 937589 w 1551466"/>
              <a:gd name="connsiteY1" fmla="*/ 373496 h 1801752"/>
              <a:gd name="connsiteX2" fmla="*/ 1460662 w 1551466"/>
              <a:gd name="connsiteY2" fmla="*/ 1120020 h 1801752"/>
              <a:gd name="connsiteX3" fmla="*/ 1421015 w 1551466"/>
              <a:gd name="connsiteY3" fmla="*/ 1801752 h 1801752"/>
              <a:gd name="connsiteX4" fmla="*/ 831279 w 1551466"/>
              <a:gd name="connsiteY4" fmla="*/ 1689183 h 1801752"/>
              <a:gd name="connsiteX5" fmla="*/ 779040 w 1551466"/>
              <a:gd name="connsiteY5" fmla="*/ 1330985 h 1801752"/>
              <a:gd name="connsiteX6" fmla="*/ 477935 w 1551466"/>
              <a:gd name="connsiteY6" fmla="*/ 906924 h 1801752"/>
              <a:gd name="connsiteX7" fmla="*/ 41830 w 1551466"/>
              <a:gd name="connsiteY7" fmla="*/ 759571 h 1801752"/>
              <a:gd name="connsiteX8" fmla="*/ 29618 w 1551466"/>
              <a:gd name="connsiteY8" fmla="*/ 68619 h 1801752"/>
              <a:gd name="connsiteX0" fmla="*/ 29618 w 1551466"/>
              <a:gd name="connsiteY0" fmla="*/ 8122 h 1741255"/>
              <a:gd name="connsiteX1" fmla="*/ 937589 w 1551466"/>
              <a:gd name="connsiteY1" fmla="*/ 312999 h 1741255"/>
              <a:gd name="connsiteX2" fmla="*/ 1460662 w 1551466"/>
              <a:gd name="connsiteY2" fmla="*/ 1059523 h 1741255"/>
              <a:gd name="connsiteX3" fmla="*/ 1421015 w 1551466"/>
              <a:gd name="connsiteY3" fmla="*/ 1741255 h 1741255"/>
              <a:gd name="connsiteX4" fmla="*/ 831279 w 1551466"/>
              <a:gd name="connsiteY4" fmla="*/ 1628686 h 1741255"/>
              <a:gd name="connsiteX5" fmla="*/ 779040 w 1551466"/>
              <a:gd name="connsiteY5" fmla="*/ 1270488 h 1741255"/>
              <a:gd name="connsiteX6" fmla="*/ 477935 w 1551466"/>
              <a:gd name="connsiteY6" fmla="*/ 846427 h 1741255"/>
              <a:gd name="connsiteX7" fmla="*/ 41830 w 1551466"/>
              <a:gd name="connsiteY7" fmla="*/ 699074 h 1741255"/>
              <a:gd name="connsiteX8" fmla="*/ 29618 w 1551466"/>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43093 w 1563280"/>
              <a:gd name="connsiteY4" fmla="*/ 1628686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618579"/>
              <a:gd name="connsiteY0" fmla="*/ 8122 h 1770462"/>
              <a:gd name="connsiteX1" fmla="*/ 949403 w 1618579"/>
              <a:gd name="connsiteY1" fmla="*/ 312999 h 1770462"/>
              <a:gd name="connsiteX2" fmla="*/ 1472476 w 1618579"/>
              <a:gd name="connsiteY2" fmla="*/ 1059523 h 1770462"/>
              <a:gd name="connsiteX3" fmla="*/ 1513423 w 1618579"/>
              <a:gd name="connsiteY3" fmla="*/ 1770462 h 1770462"/>
              <a:gd name="connsiteX4" fmla="*/ 823213 w 1618579"/>
              <a:gd name="connsiteY4" fmla="*/ 1687411 h 1770462"/>
              <a:gd name="connsiteX5" fmla="*/ 790854 w 1618579"/>
              <a:gd name="connsiteY5" fmla="*/ 1270488 h 1770462"/>
              <a:gd name="connsiteX6" fmla="*/ 489749 w 1618579"/>
              <a:gd name="connsiteY6" fmla="*/ 846427 h 1770462"/>
              <a:gd name="connsiteX7" fmla="*/ 53644 w 1618579"/>
              <a:gd name="connsiteY7" fmla="*/ 699074 h 1770462"/>
              <a:gd name="connsiteX8" fmla="*/ 41432 w 1618579"/>
              <a:gd name="connsiteY8" fmla="*/ 8122 h 1770462"/>
              <a:gd name="connsiteX0" fmla="*/ 41432 w 1531671"/>
              <a:gd name="connsiteY0" fmla="*/ 8122 h 1770462"/>
              <a:gd name="connsiteX1" fmla="*/ 949403 w 1531671"/>
              <a:gd name="connsiteY1" fmla="*/ 312999 h 1770462"/>
              <a:gd name="connsiteX2" fmla="*/ 1472476 w 1531671"/>
              <a:gd name="connsiteY2" fmla="*/ 1059523 h 1770462"/>
              <a:gd name="connsiteX3" fmla="*/ 1513423 w 1531671"/>
              <a:gd name="connsiteY3" fmla="*/ 1770462 h 1770462"/>
              <a:gd name="connsiteX4" fmla="*/ 823213 w 1531671"/>
              <a:gd name="connsiteY4" fmla="*/ 1687411 h 1770462"/>
              <a:gd name="connsiteX5" fmla="*/ 790854 w 1531671"/>
              <a:gd name="connsiteY5" fmla="*/ 1270488 h 1770462"/>
              <a:gd name="connsiteX6" fmla="*/ 489749 w 1531671"/>
              <a:gd name="connsiteY6" fmla="*/ 846427 h 1770462"/>
              <a:gd name="connsiteX7" fmla="*/ 53644 w 1531671"/>
              <a:gd name="connsiteY7" fmla="*/ 699074 h 1770462"/>
              <a:gd name="connsiteX8" fmla="*/ 41432 w 1531671"/>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5547" h="1770462">
                <a:moveTo>
                  <a:pt x="55308" y="8122"/>
                </a:moveTo>
                <a:cubicBezTo>
                  <a:pt x="260586" y="-40492"/>
                  <a:pt x="724772" y="137766"/>
                  <a:pt x="963279" y="312999"/>
                </a:cubicBezTo>
                <a:cubicBezTo>
                  <a:pt x="1201786" y="488233"/>
                  <a:pt x="1392349" y="816612"/>
                  <a:pt x="1486352" y="1059523"/>
                </a:cubicBezTo>
                <a:cubicBezTo>
                  <a:pt x="1580355" y="1302434"/>
                  <a:pt x="1536536" y="1544267"/>
                  <a:pt x="1527299" y="1770462"/>
                </a:cubicBezTo>
                <a:lnTo>
                  <a:pt x="837089" y="1687411"/>
                </a:lnTo>
                <a:cubicBezTo>
                  <a:pt x="890293" y="1551930"/>
                  <a:pt x="860307" y="1410652"/>
                  <a:pt x="804730" y="1270488"/>
                </a:cubicBezTo>
                <a:cubicBezTo>
                  <a:pt x="749153" y="1130324"/>
                  <a:pt x="671632" y="919056"/>
                  <a:pt x="503625" y="846427"/>
                </a:cubicBezTo>
                <a:cubicBezTo>
                  <a:pt x="328573" y="770752"/>
                  <a:pt x="181960" y="630192"/>
                  <a:pt x="50421" y="643618"/>
                </a:cubicBezTo>
                <a:cubicBezTo>
                  <a:pt x="-89428" y="481320"/>
                  <a:pt x="112119" y="171187"/>
                  <a:pt x="55308" y="8122"/>
                </a:cubicBezTo>
                <a:close/>
              </a:path>
            </a:pathLst>
          </a:cu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41" name="TextBox 40">
            <a:extLst>
              <a:ext uri="{FF2B5EF4-FFF2-40B4-BE49-F238E27FC236}">
                <a16:creationId xmlns:a16="http://schemas.microsoft.com/office/drawing/2014/main" id="{866A6E1F-8E4C-CB98-4AE2-E15255E997E1}"/>
              </a:ext>
            </a:extLst>
          </p:cNvPr>
          <p:cNvSpPr txBox="1"/>
          <p:nvPr/>
        </p:nvSpPr>
        <p:spPr>
          <a:xfrm>
            <a:off x="14049260" y="6742250"/>
            <a:ext cx="1419340" cy="461665"/>
          </a:xfrm>
          <a:prstGeom prst="rect">
            <a:avLst/>
          </a:prstGeom>
          <a:noFill/>
        </p:spPr>
        <p:txBody>
          <a:bodyPr wrap="square" rtlCol="0">
            <a:spAutoFit/>
          </a:bodyPr>
          <a:lstStyle/>
          <a:p>
            <a:pPr algn="ctr"/>
            <a:r>
              <a:rPr lang="en-US" sz="2400" dirty="0">
                <a:solidFill>
                  <a:schemeClr val="tx1">
                    <a:lumMod val="85000"/>
                    <a:lumOff val="15000"/>
                  </a:schemeClr>
                </a:solidFill>
              </a:rPr>
              <a:t>Eval</a:t>
            </a:r>
            <a:endParaRPr lang="en-GB" sz="2400" dirty="0">
              <a:solidFill>
                <a:schemeClr val="tx1">
                  <a:lumMod val="85000"/>
                  <a:lumOff val="15000"/>
                </a:schemeClr>
              </a:solidFill>
            </a:endParaRPr>
          </a:p>
        </p:txBody>
      </p:sp>
      <p:sp>
        <p:nvSpPr>
          <p:cNvPr id="42" name="Block Arc 36">
            <a:extLst>
              <a:ext uri="{FF2B5EF4-FFF2-40B4-BE49-F238E27FC236}">
                <a16:creationId xmlns:a16="http://schemas.microsoft.com/office/drawing/2014/main" id="{33725E9A-EB02-F41D-B146-74AF3B20149E}"/>
              </a:ext>
            </a:extLst>
          </p:cNvPr>
          <p:cNvSpPr/>
          <p:nvPr/>
        </p:nvSpPr>
        <p:spPr>
          <a:xfrm rot="931880">
            <a:off x="15206505" y="7126067"/>
            <a:ext cx="1208710" cy="1683253"/>
          </a:xfrm>
          <a:custGeom>
            <a:avLst/>
            <a:gdLst>
              <a:gd name="connsiteX0" fmla="*/ 386766 w 2269726"/>
              <a:gd name="connsiteY0" fmla="*/ 286359 h 2309082"/>
              <a:gd name="connsiteX1" fmla="*/ 1562349 w 2269726"/>
              <a:gd name="connsiteY1" fmla="*/ 85042 h 2309082"/>
              <a:gd name="connsiteX2" fmla="*/ 2264350 w 2269726"/>
              <a:gd name="connsiteY2" fmla="*/ 1042295 h 2309082"/>
              <a:gd name="connsiteX3" fmla="*/ 1762720 w 2269726"/>
              <a:gd name="connsiteY3" fmla="*/ 2116295 h 2309082"/>
              <a:gd name="connsiteX4" fmla="*/ 1411389 w 2269726"/>
              <a:gd name="connsiteY4" fmla="*/ 1578125 h 2309082"/>
              <a:gd name="connsiteX5" fmla="*/ 1624934 w 2269726"/>
              <a:gd name="connsiteY5" fmla="*/ 1105838 h 2309082"/>
              <a:gd name="connsiteX6" fmla="*/ 1323829 w 2269726"/>
              <a:gd name="connsiteY6" fmla="*/ 681777 h 2309082"/>
              <a:gd name="connsiteX7" fmla="*/ 806314 w 2269726"/>
              <a:gd name="connsiteY7" fmla="*/ 773254 h 2309082"/>
              <a:gd name="connsiteX8" fmla="*/ 386766 w 2269726"/>
              <a:gd name="connsiteY8" fmla="*/ 286359 h 2309082"/>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71033 w 1534460"/>
              <a:gd name="connsiteY7" fmla="*/ 925862 h 2268903"/>
              <a:gd name="connsiteX8" fmla="*/ 0 w 1534460"/>
              <a:gd name="connsiteY8" fmla="*/ 143046 h 2268903"/>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65277 w 1534460"/>
              <a:gd name="connsiteY7" fmla="*/ 830786 h 2268903"/>
              <a:gd name="connsiteX8" fmla="*/ 0 w 1534460"/>
              <a:gd name="connsiteY8" fmla="*/ 143046 h 2268903"/>
              <a:gd name="connsiteX0" fmla="*/ 61683 w 1506988"/>
              <a:gd name="connsiteY0" fmla="*/ 125950 h 2327508"/>
              <a:gd name="connsiteX1" fmla="*/ 799596 w 1506988"/>
              <a:gd name="connsiteY1" fmla="*/ 296255 h 2327508"/>
              <a:gd name="connsiteX2" fmla="*/ 1501597 w 1506988"/>
              <a:gd name="connsiteY2" fmla="*/ 1253508 h 2327508"/>
              <a:gd name="connsiteX3" fmla="*/ 999967 w 1506988"/>
              <a:gd name="connsiteY3" fmla="*/ 2327508 h 2327508"/>
              <a:gd name="connsiteX4" fmla="*/ 648636 w 1506988"/>
              <a:gd name="connsiteY4" fmla="*/ 1789338 h 2327508"/>
              <a:gd name="connsiteX5" fmla="*/ 862181 w 1506988"/>
              <a:gd name="connsiteY5" fmla="*/ 1317051 h 2327508"/>
              <a:gd name="connsiteX6" fmla="*/ 561076 w 1506988"/>
              <a:gd name="connsiteY6" fmla="*/ 892990 h 2327508"/>
              <a:gd name="connsiteX7" fmla="*/ 37805 w 1506988"/>
              <a:gd name="connsiteY7" fmla="*/ 889391 h 2327508"/>
              <a:gd name="connsiteX8" fmla="*/ 61683 w 1506988"/>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586953 w 1445305"/>
              <a:gd name="connsiteY4" fmla="*/ 1789338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852737 w 1445305"/>
              <a:gd name="connsiteY4" fmla="*/ 1675249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626451"/>
              <a:gd name="connsiteY0" fmla="*/ 125950 h 1787818"/>
              <a:gd name="connsiteX1" fmla="*/ 737913 w 1626451"/>
              <a:gd name="connsiteY1" fmla="*/ 296255 h 1787818"/>
              <a:gd name="connsiteX2" fmla="*/ 1439914 w 1626451"/>
              <a:gd name="connsiteY2" fmla="*/ 1253508 h 1787818"/>
              <a:gd name="connsiteX3" fmla="*/ 1442473 w 1626451"/>
              <a:gd name="connsiteY3" fmla="*/ 1787818 h 1787818"/>
              <a:gd name="connsiteX4" fmla="*/ 852737 w 1626451"/>
              <a:gd name="connsiteY4" fmla="*/ 1675249 h 1787818"/>
              <a:gd name="connsiteX5" fmla="*/ 800498 w 1626451"/>
              <a:gd name="connsiteY5" fmla="*/ 1317051 h 1787818"/>
              <a:gd name="connsiteX6" fmla="*/ 499393 w 1626451"/>
              <a:gd name="connsiteY6" fmla="*/ 892990 h 1787818"/>
              <a:gd name="connsiteX7" fmla="*/ 63288 w 1626451"/>
              <a:gd name="connsiteY7" fmla="*/ 745637 h 1787818"/>
              <a:gd name="connsiteX8" fmla="*/ 0 w 1626451"/>
              <a:gd name="connsiteY8" fmla="*/ 125950 h 1787818"/>
              <a:gd name="connsiteX0" fmla="*/ 0 w 1567514"/>
              <a:gd name="connsiteY0" fmla="*/ 125950 h 1787818"/>
              <a:gd name="connsiteX1" fmla="*/ 737913 w 1567514"/>
              <a:gd name="connsiteY1" fmla="*/ 296255 h 1787818"/>
              <a:gd name="connsiteX2" fmla="*/ 1439914 w 1567514"/>
              <a:gd name="connsiteY2" fmla="*/ 1253508 h 1787818"/>
              <a:gd name="connsiteX3" fmla="*/ 1442473 w 1567514"/>
              <a:gd name="connsiteY3" fmla="*/ 1787818 h 1787818"/>
              <a:gd name="connsiteX4" fmla="*/ 852737 w 1567514"/>
              <a:gd name="connsiteY4" fmla="*/ 1675249 h 1787818"/>
              <a:gd name="connsiteX5" fmla="*/ 800498 w 1567514"/>
              <a:gd name="connsiteY5" fmla="*/ 1317051 h 1787818"/>
              <a:gd name="connsiteX6" fmla="*/ 499393 w 1567514"/>
              <a:gd name="connsiteY6" fmla="*/ 892990 h 1787818"/>
              <a:gd name="connsiteX7" fmla="*/ 63288 w 1567514"/>
              <a:gd name="connsiteY7" fmla="*/ 745637 h 1787818"/>
              <a:gd name="connsiteX8" fmla="*/ 0 w 1567514"/>
              <a:gd name="connsiteY8" fmla="*/ 125950 h 1787818"/>
              <a:gd name="connsiteX0" fmla="*/ 0 w 1556437"/>
              <a:gd name="connsiteY0" fmla="*/ 112524 h 1774392"/>
              <a:gd name="connsiteX1" fmla="*/ 959047 w 1556437"/>
              <a:gd name="connsiteY1" fmla="*/ 346136 h 1774392"/>
              <a:gd name="connsiteX2" fmla="*/ 1439914 w 1556437"/>
              <a:gd name="connsiteY2" fmla="*/ 1240082 h 1774392"/>
              <a:gd name="connsiteX3" fmla="*/ 1442473 w 1556437"/>
              <a:gd name="connsiteY3" fmla="*/ 1774392 h 1774392"/>
              <a:gd name="connsiteX4" fmla="*/ 852737 w 1556437"/>
              <a:gd name="connsiteY4" fmla="*/ 1661823 h 1774392"/>
              <a:gd name="connsiteX5" fmla="*/ 800498 w 1556437"/>
              <a:gd name="connsiteY5" fmla="*/ 1303625 h 1774392"/>
              <a:gd name="connsiteX6" fmla="*/ 499393 w 1556437"/>
              <a:gd name="connsiteY6" fmla="*/ 879564 h 1774392"/>
              <a:gd name="connsiteX7" fmla="*/ 63288 w 1556437"/>
              <a:gd name="connsiteY7" fmla="*/ 732211 h 1774392"/>
              <a:gd name="connsiteX8" fmla="*/ 0 w 1556437"/>
              <a:gd name="connsiteY8" fmla="*/ 112524 h 1774392"/>
              <a:gd name="connsiteX0" fmla="*/ 0 w 1572924"/>
              <a:gd name="connsiteY0" fmla="*/ 108478 h 1770346"/>
              <a:gd name="connsiteX1" fmla="*/ 959047 w 1572924"/>
              <a:gd name="connsiteY1" fmla="*/ 342090 h 1770346"/>
              <a:gd name="connsiteX2" fmla="*/ 1482120 w 1572924"/>
              <a:gd name="connsiteY2" fmla="*/ 1088614 h 1770346"/>
              <a:gd name="connsiteX3" fmla="*/ 1442473 w 1572924"/>
              <a:gd name="connsiteY3" fmla="*/ 1770346 h 1770346"/>
              <a:gd name="connsiteX4" fmla="*/ 852737 w 1572924"/>
              <a:gd name="connsiteY4" fmla="*/ 1657777 h 1770346"/>
              <a:gd name="connsiteX5" fmla="*/ 800498 w 1572924"/>
              <a:gd name="connsiteY5" fmla="*/ 1299579 h 1770346"/>
              <a:gd name="connsiteX6" fmla="*/ 499393 w 1572924"/>
              <a:gd name="connsiteY6" fmla="*/ 875518 h 1770346"/>
              <a:gd name="connsiteX7" fmla="*/ 63288 w 1572924"/>
              <a:gd name="connsiteY7" fmla="*/ 728165 h 1770346"/>
              <a:gd name="connsiteX8" fmla="*/ 0 w 1572924"/>
              <a:gd name="connsiteY8" fmla="*/ 108478 h 1770346"/>
              <a:gd name="connsiteX0" fmla="*/ 0 w 1572924"/>
              <a:gd name="connsiteY0" fmla="*/ 77400 h 1739268"/>
              <a:gd name="connsiteX1" fmla="*/ 959047 w 1572924"/>
              <a:gd name="connsiteY1" fmla="*/ 311012 h 1739268"/>
              <a:gd name="connsiteX2" fmla="*/ 1482120 w 1572924"/>
              <a:gd name="connsiteY2" fmla="*/ 1057536 h 1739268"/>
              <a:gd name="connsiteX3" fmla="*/ 1442473 w 1572924"/>
              <a:gd name="connsiteY3" fmla="*/ 1739268 h 1739268"/>
              <a:gd name="connsiteX4" fmla="*/ 852737 w 1572924"/>
              <a:gd name="connsiteY4" fmla="*/ 1626699 h 1739268"/>
              <a:gd name="connsiteX5" fmla="*/ 800498 w 1572924"/>
              <a:gd name="connsiteY5" fmla="*/ 1268501 h 1739268"/>
              <a:gd name="connsiteX6" fmla="*/ 499393 w 1572924"/>
              <a:gd name="connsiteY6" fmla="*/ 844440 h 1739268"/>
              <a:gd name="connsiteX7" fmla="*/ 63288 w 1572924"/>
              <a:gd name="connsiteY7" fmla="*/ 697087 h 1739268"/>
              <a:gd name="connsiteX8" fmla="*/ 0 w 1572924"/>
              <a:gd name="connsiteY8" fmla="*/ 77400 h 1739268"/>
              <a:gd name="connsiteX0" fmla="*/ 29618 w 1551466"/>
              <a:gd name="connsiteY0" fmla="*/ 68619 h 1801752"/>
              <a:gd name="connsiteX1" fmla="*/ 937589 w 1551466"/>
              <a:gd name="connsiteY1" fmla="*/ 373496 h 1801752"/>
              <a:gd name="connsiteX2" fmla="*/ 1460662 w 1551466"/>
              <a:gd name="connsiteY2" fmla="*/ 1120020 h 1801752"/>
              <a:gd name="connsiteX3" fmla="*/ 1421015 w 1551466"/>
              <a:gd name="connsiteY3" fmla="*/ 1801752 h 1801752"/>
              <a:gd name="connsiteX4" fmla="*/ 831279 w 1551466"/>
              <a:gd name="connsiteY4" fmla="*/ 1689183 h 1801752"/>
              <a:gd name="connsiteX5" fmla="*/ 779040 w 1551466"/>
              <a:gd name="connsiteY5" fmla="*/ 1330985 h 1801752"/>
              <a:gd name="connsiteX6" fmla="*/ 477935 w 1551466"/>
              <a:gd name="connsiteY6" fmla="*/ 906924 h 1801752"/>
              <a:gd name="connsiteX7" fmla="*/ 41830 w 1551466"/>
              <a:gd name="connsiteY7" fmla="*/ 759571 h 1801752"/>
              <a:gd name="connsiteX8" fmla="*/ 29618 w 1551466"/>
              <a:gd name="connsiteY8" fmla="*/ 68619 h 1801752"/>
              <a:gd name="connsiteX0" fmla="*/ 29618 w 1551466"/>
              <a:gd name="connsiteY0" fmla="*/ 8122 h 1741255"/>
              <a:gd name="connsiteX1" fmla="*/ 937589 w 1551466"/>
              <a:gd name="connsiteY1" fmla="*/ 312999 h 1741255"/>
              <a:gd name="connsiteX2" fmla="*/ 1460662 w 1551466"/>
              <a:gd name="connsiteY2" fmla="*/ 1059523 h 1741255"/>
              <a:gd name="connsiteX3" fmla="*/ 1421015 w 1551466"/>
              <a:gd name="connsiteY3" fmla="*/ 1741255 h 1741255"/>
              <a:gd name="connsiteX4" fmla="*/ 831279 w 1551466"/>
              <a:gd name="connsiteY4" fmla="*/ 1628686 h 1741255"/>
              <a:gd name="connsiteX5" fmla="*/ 779040 w 1551466"/>
              <a:gd name="connsiteY5" fmla="*/ 1270488 h 1741255"/>
              <a:gd name="connsiteX6" fmla="*/ 477935 w 1551466"/>
              <a:gd name="connsiteY6" fmla="*/ 846427 h 1741255"/>
              <a:gd name="connsiteX7" fmla="*/ 41830 w 1551466"/>
              <a:gd name="connsiteY7" fmla="*/ 699074 h 1741255"/>
              <a:gd name="connsiteX8" fmla="*/ 29618 w 1551466"/>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43093 w 1563280"/>
              <a:gd name="connsiteY4" fmla="*/ 1628686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618579"/>
              <a:gd name="connsiteY0" fmla="*/ 8122 h 1770462"/>
              <a:gd name="connsiteX1" fmla="*/ 949403 w 1618579"/>
              <a:gd name="connsiteY1" fmla="*/ 312999 h 1770462"/>
              <a:gd name="connsiteX2" fmla="*/ 1472476 w 1618579"/>
              <a:gd name="connsiteY2" fmla="*/ 1059523 h 1770462"/>
              <a:gd name="connsiteX3" fmla="*/ 1513423 w 1618579"/>
              <a:gd name="connsiteY3" fmla="*/ 1770462 h 1770462"/>
              <a:gd name="connsiteX4" fmla="*/ 823213 w 1618579"/>
              <a:gd name="connsiteY4" fmla="*/ 1687411 h 1770462"/>
              <a:gd name="connsiteX5" fmla="*/ 790854 w 1618579"/>
              <a:gd name="connsiteY5" fmla="*/ 1270488 h 1770462"/>
              <a:gd name="connsiteX6" fmla="*/ 489749 w 1618579"/>
              <a:gd name="connsiteY6" fmla="*/ 846427 h 1770462"/>
              <a:gd name="connsiteX7" fmla="*/ 53644 w 1618579"/>
              <a:gd name="connsiteY7" fmla="*/ 699074 h 1770462"/>
              <a:gd name="connsiteX8" fmla="*/ 41432 w 1618579"/>
              <a:gd name="connsiteY8" fmla="*/ 8122 h 1770462"/>
              <a:gd name="connsiteX0" fmla="*/ 41432 w 1531671"/>
              <a:gd name="connsiteY0" fmla="*/ 8122 h 1770462"/>
              <a:gd name="connsiteX1" fmla="*/ 949403 w 1531671"/>
              <a:gd name="connsiteY1" fmla="*/ 312999 h 1770462"/>
              <a:gd name="connsiteX2" fmla="*/ 1472476 w 1531671"/>
              <a:gd name="connsiteY2" fmla="*/ 1059523 h 1770462"/>
              <a:gd name="connsiteX3" fmla="*/ 1513423 w 1531671"/>
              <a:gd name="connsiteY3" fmla="*/ 1770462 h 1770462"/>
              <a:gd name="connsiteX4" fmla="*/ 823213 w 1531671"/>
              <a:gd name="connsiteY4" fmla="*/ 1687411 h 1770462"/>
              <a:gd name="connsiteX5" fmla="*/ 790854 w 1531671"/>
              <a:gd name="connsiteY5" fmla="*/ 1270488 h 1770462"/>
              <a:gd name="connsiteX6" fmla="*/ 489749 w 1531671"/>
              <a:gd name="connsiteY6" fmla="*/ 846427 h 1770462"/>
              <a:gd name="connsiteX7" fmla="*/ 53644 w 1531671"/>
              <a:gd name="connsiteY7" fmla="*/ 699074 h 1770462"/>
              <a:gd name="connsiteX8" fmla="*/ 41432 w 1531671"/>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85762"/>
              <a:gd name="connsiteY0" fmla="*/ 8122 h 1834278"/>
              <a:gd name="connsiteX1" fmla="*/ 963279 w 1585762"/>
              <a:gd name="connsiteY1" fmla="*/ 312999 h 1834278"/>
              <a:gd name="connsiteX2" fmla="*/ 1486352 w 1585762"/>
              <a:gd name="connsiteY2" fmla="*/ 1059523 h 1834278"/>
              <a:gd name="connsiteX3" fmla="*/ 1582252 w 1585762"/>
              <a:gd name="connsiteY3" fmla="*/ 1834278 h 1834278"/>
              <a:gd name="connsiteX4" fmla="*/ 837089 w 1585762"/>
              <a:gd name="connsiteY4" fmla="*/ 1687411 h 1834278"/>
              <a:gd name="connsiteX5" fmla="*/ 804730 w 1585762"/>
              <a:gd name="connsiteY5" fmla="*/ 1270488 h 1834278"/>
              <a:gd name="connsiteX6" fmla="*/ 503625 w 1585762"/>
              <a:gd name="connsiteY6" fmla="*/ 846427 h 1834278"/>
              <a:gd name="connsiteX7" fmla="*/ 50421 w 1585762"/>
              <a:gd name="connsiteY7" fmla="*/ 643618 h 1834278"/>
              <a:gd name="connsiteX8" fmla="*/ 55308 w 1585762"/>
              <a:gd name="connsiteY8" fmla="*/ 8122 h 1834278"/>
              <a:gd name="connsiteX0" fmla="*/ 55308 w 1584969"/>
              <a:gd name="connsiteY0" fmla="*/ 9035 h 1835191"/>
              <a:gd name="connsiteX1" fmla="*/ 1012702 w 1584969"/>
              <a:gd name="connsiteY1" fmla="*/ 290873 h 1835191"/>
              <a:gd name="connsiteX2" fmla="*/ 1486352 w 1584969"/>
              <a:gd name="connsiteY2" fmla="*/ 1060436 h 1835191"/>
              <a:gd name="connsiteX3" fmla="*/ 1582252 w 1584969"/>
              <a:gd name="connsiteY3" fmla="*/ 1835191 h 1835191"/>
              <a:gd name="connsiteX4" fmla="*/ 837089 w 1584969"/>
              <a:gd name="connsiteY4" fmla="*/ 1688324 h 1835191"/>
              <a:gd name="connsiteX5" fmla="*/ 804730 w 1584969"/>
              <a:gd name="connsiteY5" fmla="*/ 1271401 h 1835191"/>
              <a:gd name="connsiteX6" fmla="*/ 503625 w 1584969"/>
              <a:gd name="connsiteY6" fmla="*/ 847340 h 1835191"/>
              <a:gd name="connsiteX7" fmla="*/ 50421 w 1584969"/>
              <a:gd name="connsiteY7" fmla="*/ 644531 h 1835191"/>
              <a:gd name="connsiteX8" fmla="*/ 55308 w 1584969"/>
              <a:gd name="connsiteY8" fmla="*/ 9035 h 1835191"/>
              <a:gd name="connsiteX0" fmla="*/ 732085 w 1549121"/>
              <a:gd name="connsiteY0" fmla="*/ 19343 h 1708587"/>
              <a:gd name="connsiteX1" fmla="*/ 976854 w 1549121"/>
              <a:gd name="connsiteY1" fmla="*/ 164269 h 1708587"/>
              <a:gd name="connsiteX2" fmla="*/ 1450504 w 1549121"/>
              <a:gd name="connsiteY2" fmla="*/ 933832 h 1708587"/>
              <a:gd name="connsiteX3" fmla="*/ 1546404 w 1549121"/>
              <a:gd name="connsiteY3" fmla="*/ 1708587 h 1708587"/>
              <a:gd name="connsiteX4" fmla="*/ 801241 w 1549121"/>
              <a:gd name="connsiteY4" fmla="*/ 1561720 h 1708587"/>
              <a:gd name="connsiteX5" fmla="*/ 768882 w 1549121"/>
              <a:gd name="connsiteY5" fmla="*/ 1144797 h 1708587"/>
              <a:gd name="connsiteX6" fmla="*/ 467777 w 1549121"/>
              <a:gd name="connsiteY6" fmla="*/ 720736 h 1708587"/>
              <a:gd name="connsiteX7" fmla="*/ 14573 w 1549121"/>
              <a:gd name="connsiteY7" fmla="*/ 517927 h 1708587"/>
              <a:gd name="connsiteX8" fmla="*/ 732085 w 1549121"/>
              <a:gd name="connsiteY8" fmla="*/ 19343 h 1708587"/>
              <a:gd name="connsiteX0" fmla="*/ 398834 w 1215870"/>
              <a:gd name="connsiteY0" fmla="*/ 19343 h 1708587"/>
              <a:gd name="connsiteX1" fmla="*/ 643603 w 1215870"/>
              <a:gd name="connsiteY1" fmla="*/ 164269 h 1708587"/>
              <a:gd name="connsiteX2" fmla="*/ 1117253 w 1215870"/>
              <a:gd name="connsiteY2" fmla="*/ 933832 h 1708587"/>
              <a:gd name="connsiteX3" fmla="*/ 1213153 w 1215870"/>
              <a:gd name="connsiteY3" fmla="*/ 1708587 h 1708587"/>
              <a:gd name="connsiteX4" fmla="*/ 467990 w 1215870"/>
              <a:gd name="connsiteY4" fmla="*/ 1561720 h 1708587"/>
              <a:gd name="connsiteX5" fmla="*/ 435631 w 1215870"/>
              <a:gd name="connsiteY5" fmla="*/ 1144797 h 1708587"/>
              <a:gd name="connsiteX6" fmla="*/ 134526 w 1215870"/>
              <a:gd name="connsiteY6" fmla="*/ 720736 h 1708587"/>
              <a:gd name="connsiteX7" fmla="*/ 22047 w 1215870"/>
              <a:gd name="connsiteY7" fmla="*/ 655846 h 1708587"/>
              <a:gd name="connsiteX8" fmla="*/ 398834 w 1215870"/>
              <a:gd name="connsiteY8" fmla="*/ 19343 h 1708587"/>
              <a:gd name="connsiteX0" fmla="*/ 398834 w 1215870"/>
              <a:gd name="connsiteY0" fmla="*/ 19343 h 1708587"/>
              <a:gd name="connsiteX1" fmla="*/ 643603 w 1215870"/>
              <a:gd name="connsiteY1" fmla="*/ 164269 h 1708587"/>
              <a:gd name="connsiteX2" fmla="*/ 1117253 w 1215870"/>
              <a:gd name="connsiteY2" fmla="*/ 933832 h 1708587"/>
              <a:gd name="connsiteX3" fmla="*/ 1213153 w 1215870"/>
              <a:gd name="connsiteY3" fmla="*/ 1708587 h 1708587"/>
              <a:gd name="connsiteX4" fmla="*/ 467990 w 1215870"/>
              <a:gd name="connsiteY4" fmla="*/ 1561720 h 1708587"/>
              <a:gd name="connsiteX5" fmla="*/ 435631 w 1215870"/>
              <a:gd name="connsiteY5" fmla="*/ 1144797 h 1708587"/>
              <a:gd name="connsiteX6" fmla="*/ 276582 w 1215870"/>
              <a:gd name="connsiteY6" fmla="*/ 830129 h 1708587"/>
              <a:gd name="connsiteX7" fmla="*/ 22047 w 1215870"/>
              <a:gd name="connsiteY7" fmla="*/ 655846 h 1708587"/>
              <a:gd name="connsiteX8" fmla="*/ 398834 w 1215870"/>
              <a:gd name="connsiteY8" fmla="*/ 19343 h 1708587"/>
              <a:gd name="connsiteX0" fmla="*/ 398834 w 1214220"/>
              <a:gd name="connsiteY0" fmla="*/ 5320 h 1694564"/>
              <a:gd name="connsiteX1" fmla="*/ 896047 w 1214220"/>
              <a:gd name="connsiteY1" fmla="*/ 405745 h 1694564"/>
              <a:gd name="connsiteX2" fmla="*/ 1117253 w 1214220"/>
              <a:gd name="connsiteY2" fmla="*/ 919809 h 1694564"/>
              <a:gd name="connsiteX3" fmla="*/ 1213153 w 1214220"/>
              <a:gd name="connsiteY3" fmla="*/ 1694564 h 1694564"/>
              <a:gd name="connsiteX4" fmla="*/ 467990 w 1214220"/>
              <a:gd name="connsiteY4" fmla="*/ 1547697 h 1694564"/>
              <a:gd name="connsiteX5" fmla="*/ 435631 w 1214220"/>
              <a:gd name="connsiteY5" fmla="*/ 1130774 h 1694564"/>
              <a:gd name="connsiteX6" fmla="*/ 276582 w 1214220"/>
              <a:gd name="connsiteY6" fmla="*/ 816106 h 1694564"/>
              <a:gd name="connsiteX7" fmla="*/ 22047 w 1214220"/>
              <a:gd name="connsiteY7" fmla="*/ 641823 h 1694564"/>
              <a:gd name="connsiteX8" fmla="*/ 398834 w 1214220"/>
              <a:gd name="connsiteY8" fmla="*/ 5320 h 1694564"/>
              <a:gd name="connsiteX0" fmla="*/ 459091 w 1212333"/>
              <a:gd name="connsiteY0" fmla="*/ 5400 h 1688653"/>
              <a:gd name="connsiteX1" fmla="*/ 894160 w 1212333"/>
              <a:gd name="connsiteY1" fmla="*/ 399834 h 1688653"/>
              <a:gd name="connsiteX2" fmla="*/ 1115366 w 1212333"/>
              <a:gd name="connsiteY2" fmla="*/ 913898 h 1688653"/>
              <a:gd name="connsiteX3" fmla="*/ 1211266 w 1212333"/>
              <a:gd name="connsiteY3" fmla="*/ 1688653 h 1688653"/>
              <a:gd name="connsiteX4" fmla="*/ 466103 w 1212333"/>
              <a:gd name="connsiteY4" fmla="*/ 1541786 h 1688653"/>
              <a:gd name="connsiteX5" fmla="*/ 433744 w 1212333"/>
              <a:gd name="connsiteY5" fmla="*/ 1124863 h 1688653"/>
              <a:gd name="connsiteX6" fmla="*/ 274695 w 1212333"/>
              <a:gd name="connsiteY6" fmla="*/ 810195 h 1688653"/>
              <a:gd name="connsiteX7" fmla="*/ 20160 w 1212333"/>
              <a:gd name="connsiteY7" fmla="*/ 635912 h 1688653"/>
              <a:gd name="connsiteX8" fmla="*/ 459091 w 1212333"/>
              <a:gd name="connsiteY8" fmla="*/ 5400 h 1688653"/>
              <a:gd name="connsiteX0" fmla="*/ 459091 w 1212333"/>
              <a:gd name="connsiteY0" fmla="*/ 0 h 1683253"/>
              <a:gd name="connsiteX1" fmla="*/ 894160 w 1212333"/>
              <a:gd name="connsiteY1" fmla="*/ 394434 h 1683253"/>
              <a:gd name="connsiteX2" fmla="*/ 1115366 w 1212333"/>
              <a:gd name="connsiteY2" fmla="*/ 908498 h 1683253"/>
              <a:gd name="connsiteX3" fmla="*/ 1211266 w 1212333"/>
              <a:gd name="connsiteY3" fmla="*/ 1683253 h 1683253"/>
              <a:gd name="connsiteX4" fmla="*/ 466103 w 1212333"/>
              <a:gd name="connsiteY4" fmla="*/ 1536386 h 1683253"/>
              <a:gd name="connsiteX5" fmla="*/ 433744 w 1212333"/>
              <a:gd name="connsiteY5" fmla="*/ 1119463 h 1683253"/>
              <a:gd name="connsiteX6" fmla="*/ 274695 w 1212333"/>
              <a:gd name="connsiteY6" fmla="*/ 804795 h 1683253"/>
              <a:gd name="connsiteX7" fmla="*/ 20160 w 1212333"/>
              <a:gd name="connsiteY7" fmla="*/ 630512 h 1683253"/>
              <a:gd name="connsiteX8" fmla="*/ 459091 w 1212333"/>
              <a:gd name="connsiteY8" fmla="*/ 0 h 1683253"/>
              <a:gd name="connsiteX0" fmla="*/ 460185 w 1213427"/>
              <a:gd name="connsiteY0" fmla="*/ 0 h 1683253"/>
              <a:gd name="connsiteX1" fmla="*/ 895254 w 1213427"/>
              <a:gd name="connsiteY1" fmla="*/ 394434 h 1683253"/>
              <a:gd name="connsiteX2" fmla="*/ 1116460 w 1213427"/>
              <a:gd name="connsiteY2" fmla="*/ 908498 h 1683253"/>
              <a:gd name="connsiteX3" fmla="*/ 1212360 w 1213427"/>
              <a:gd name="connsiteY3" fmla="*/ 1683253 h 1683253"/>
              <a:gd name="connsiteX4" fmla="*/ 467197 w 1213427"/>
              <a:gd name="connsiteY4" fmla="*/ 1536386 h 1683253"/>
              <a:gd name="connsiteX5" fmla="*/ 434838 w 1213427"/>
              <a:gd name="connsiteY5" fmla="*/ 1119463 h 1683253"/>
              <a:gd name="connsiteX6" fmla="*/ 275789 w 1213427"/>
              <a:gd name="connsiteY6" fmla="*/ 804795 h 1683253"/>
              <a:gd name="connsiteX7" fmla="*/ 21254 w 1213427"/>
              <a:gd name="connsiteY7" fmla="*/ 630512 h 1683253"/>
              <a:gd name="connsiteX8" fmla="*/ 460185 w 1213427"/>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8823 w 1206461"/>
              <a:gd name="connsiteY6" fmla="*/ 804795 h 1683253"/>
              <a:gd name="connsiteX7" fmla="*/ 21479 w 1206461"/>
              <a:gd name="connsiteY7" fmla="*/ 572687 h 1683253"/>
              <a:gd name="connsiteX8" fmla="*/ 453219 w 1206461"/>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8823 w 1206461"/>
              <a:gd name="connsiteY6" fmla="*/ 804795 h 1683253"/>
              <a:gd name="connsiteX7" fmla="*/ 21479 w 1206461"/>
              <a:gd name="connsiteY7" fmla="*/ 572687 h 1683253"/>
              <a:gd name="connsiteX8" fmla="*/ 453219 w 1206461"/>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3541 w 1206461"/>
              <a:gd name="connsiteY6" fmla="*/ 769045 h 1683253"/>
              <a:gd name="connsiteX7" fmla="*/ 21479 w 1206461"/>
              <a:gd name="connsiteY7" fmla="*/ 572687 h 1683253"/>
              <a:gd name="connsiteX8" fmla="*/ 453219 w 1206461"/>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3541 w 1206461"/>
              <a:gd name="connsiteY6" fmla="*/ 769045 h 1683253"/>
              <a:gd name="connsiteX7" fmla="*/ 21479 w 1206461"/>
              <a:gd name="connsiteY7" fmla="*/ 572687 h 1683253"/>
              <a:gd name="connsiteX8" fmla="*/ 453219 w 1206461"/>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3541 w 1206461"/>
              <a:gd name="connsiteY6" fmla="*/ 769045 h 1683253"/>
              <a:gd name="connsiteX7" fmla="*/ 21479 w 1206461"/>
              <a:gd name="connsiteY7" fmla="*/ 572687 h 1683253"/>
              <a:gd name="connsiteX8" fmla="*/ 453219 w 1206461"/>
              <a:gd name="connsiteY8" fmla="*/ 0 h 1683253"/>
              <a:gd name="connsiteX0" fmla="*/ 453219 w 1208710"/>
              <a:gd name="connsiteY0" fmla="*/ 0 h 1683253"/>
              <a:gd name="connsiteX1" fmla="*/ 888288 w 1208710"/>
              <a:gd name="connsiteY1" fmla="*/ 394434 h 1683253"/>
              <a:gd name="connsiteX2" fmla="*/ 1153881 w 1208710"/>
              <a:gd name="connsiteY2" fmla="*/ 900814 h 1683253"/>
              <a:gd name="connsiteX3" fmla="*/ 1205394 w 1208710"/>
              <a:gd name="connsiteY3" fmla="*/ 1683253 h 1683253"/>
              <a:gd name="connsiteX4" fmla="*/ 460231 w 1208710"/>
              <a:gd name="connsiteY4" fmla="*/ 1536386 h 1683253"/>
              <a:gd name="connsiteX5" fmla="*/ 427872 w 1208710"/>
              <a:gd name="connsiteY5" fmla="*/ 1119463 h 1683253"/>
              <a:gd name="connsiteX6" fmla="*/ 263541 w 1208710"/>
              <a:gd name="connsiteY6" fmla="*/ 769045 h 1683253"/>
              <a:gd name="connsiteX7" fmla="*/ 21479 w 1208710"/>
              <a:gd name="connsiteY7" fmla="*/ 572687 h 1683253"/>
              <a:gd name="connsiteX8" fmla="*/ 453219 w 1208710"/>
              <a:gd name="connsiteY8" fmla="*/ 0 h 168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8710" h="1683253">
                <a:moveTo>
                  <a:pt x="453219" y="0"/>
                </a:moveTo>
                <a:cubicBezTo>
                  <a:pt x="617475" y="4656"/>
                  <a:pt x="771511" y="244298"/>
                  <a:pt x="888288" y="394434"/>
                </a:cubicBezTo>
                <a:cubicBezTo>
                  <a:pt x="1005065" y="544570"/>
                  <a:pt x="1101030" y="686011"/>
                  <a:pt x="1153881" y="900814"/>
                </a:cubicBezTo>
                <a:cubicBezTo>
                  <a:pt x="1206732" y="1115617"/>
                  <a:pt x="1214631" y="1457058"/>
                  <a:pt x="1205394" y="1683253"/>
                </a:cubicBezTo>
                <a:lnTo>
                  <a:pt x="460231" y="1536386"/>
                </a:lnTo>
                <a:cubicBezTo>
                  <a:pt x="513435" y="1400905"/>
                  <a:pt x="460654" y="1247353"/>
                  <a:pt x="427872" y="1119463"/>
                </a:cubicBezTo>
                <a:cubicBezTo>
                  <a:pt x="395090" y="991573"/>
                  <a:pt x="399164" y="892544"/>
                  <a:pt x="263541" y="769045"/>
                </a:cubicBezTo>
                <a:cubicBezTo>
                  <a:pt x="145349" y="663612"/>
                  <a:pt x="132388" y="602213"/>
                  <a:pt x="21479" y="572687"/>
                </a:cubicBezTo>
                <a:cubicBezTo>
                  <a:pt x="-118370" y="410389"/>
                  <a:pt x="471150" y="90130"/>
                  <a:pt x="453219" y="0"/>
                </a:cubicBezTo>
                <a:close/>
              </a:path>
            </a:pathLst>
          </a:cu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43" name="TextBox 42">
            <a:extLst>
              <a:ext uri="{FF2B5EF4-FFF2-40B4-BE49-F238E27FC236}">
                <a16:creationId xmlns:a16="http://schemas.microsoft.com/office/drawing/2014/main" id="{7AECDE76-466B-D3A7-8F2E-E465D01E7233}"/>
              </a:ext>
            </a:extLst>
          </p:cNvPr>
          <p:cNvSpPr txBox="1"/>
          <p:nvPr/>
        </p:nvSpPr>
        <p:spPr>
          <a:xfrm rot="5400000">
            <a:off x="15228682" y="7863851"/>
            <a:ext cx="1419340" cy="461665"/>
          </a:xfrm>
          <a:prstGeom prst="rect">
            <a:avLst/>
          </a:prstGeom>
          <a:noFill/>
        </p:spPr>
        <p:txBody>
          <a:bodyPr wrap="square" rtlCol="0">
            <a:spAutoFit/>
          </a:bodyPr>
          <a:lstStyle/>
          <a:p>
            <a:pPr algn="ctr"/>
            <a:r>
              <a:rPr lang="en-US" sz="2400" dirty="0">
                <a:solidFill>
                  <a:schemeClr val="tx1">
                    <a:lumMod val="85000"/>
                    <a:lumOff val="15000"/>
                  </a:schemeClr>
                </a:solidFill>
              </a:rPr>
              <a:t>Eval</a:t>
            </a:r>
            <a:endParaRPr lang="en-GB" sz="2400" dirty="0">
              <a:solidFill>
                <a:schemeClr val="tx1">
                  <a:lumMod val="85000"/>
                  <a:lumOff val="15000"/>
                </a:schemeClr>
              </a:solidFill>
            </a:endParaRPr>
          </a:p>
        </p:txBody>
      </p:sp>
      <p:sp>
        <p:nvSpPr>
          <p:cNvPr id="44" name="Block Arc 36">
            <a:extLst>
              <a:ext uri="{FF2B5EF4-FFF2-40B4-BE49-F238E27FC236}">
                <a16:creationId xmlns:a16="http://schemas.microsoft.com/office/drawing/2014/main" id="{A399A8A0-5834-D2CC-F024-E3905D5C6C27}"/>
              </a:ext>
            </a:extLst>
          </p:cNvPr>
          <p:cNvSpPr/>
          <p:nvPr/>
        </p:nvSpPr>
        <p:spPr>
          <a:xfrm rot="4930478">
            <a:off x="14851329" y="8407808"/>
            <a:ext cx="1113617" cy="1567173"/>
          </a:xfrm>
          <a:custGeom>
            <a:avLst/>
            <a:gdLst>
              <a:gd name="connsiteX0" fmla="*/ 386766 w 2269726"/>
              <a:gd name="connsiteY0" fmla="*/ 286359 h 2309082"/>
              <a:gd name="connsiteX1" fmla="*/ 1562349 w 2269726"/>
              <a:gd name="connsiteY1" fmla="*/ 85042 h 2309082"/>
              <a:gd name="connsiteX2" fmla="*/ 2264350 w 2269726"/>
              <a:gd name="connsiteY2" fmla="*/ 1042295 h 2309082"/>
              <a:gd name="connsiteX3" fmla="*/ 1762720 w 2269726"/>
              <a:gd name="connsiteY3" fmla="*/ 2116295 h 2309082"/>
              <a:gd name="connsiteX4" fmla="*/ 1411389 w 2269726"/>
              <a:gd name="connsiteY4" fmla="*/ 1578125 h 2309082"/>
              <a:gd name="connsiteX5" fmla="*/ 1624934 w 2269726"/>
              <a:gd name="connsiteY5" fmla="*/ 1105838 h 2309082"/>
              <a:gd name="connsiteX6" fmla="*/ 1323829 w 2269726"/>
              <a:gd name="connsiteY6" fmla="*/ 681777 h 2309082"/>
              <a:gd name="connsiteX7" fmla="*/ 806314 w 2269726"/>
              <a:gd name="connsiteY7" fmla="*/ 773254 h 2309082"/>
              <a:gd name="connsiteX8" fmla="*/ 386766 w 2269726"/>
              <a:gd name="connsiteY8" fmla="*/ 286359 h 2309082"/>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71033 w 1534460"/>
              <a:gd name="connsiteY7" fmla="*/ 925862 h 2268903"/>
              <a:gd name="connsiteX8" fmla="*/ 0 w 1534460"/>
              <a:gd name="connsiteY8" fmla="*/ 143046 h 2268903"/>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65277 w 1534460"/>
              <a:gd name="connsiteY7" fmla="*/ 830786 h 2268903"/>
              <a:gd name="connsiteX8" fmla="*/ 0 w 1534460"/>
              <a:gd name="connsiteY8" fmla="*/ 143046 h 2268903"/>
              <a:gd name="connsiteX0" fmla="*/ 61683 w 1506988"/>
              <a:gd name="connsiteY0" fmla="*/ 125950 h 2327508"/>
              <a:gd name="connsiteX1" fmla="*/ 799596 w 1506988"/>
              <a:gd name="connsiteY1" fmla="*/ 296255 h 2327508"/>
              <a:gd name="connsiteX2" fmla="*/ 1501597 w 1506988"/>
              <a:gd name="connsiteY2" fmla="*/ 1253508 h 2327508"/>
              <a:gd name="connsiteX3" fmla="*/ 999967 w 1506988"/>
              <a:gd name="connsiteY3" fmla="*/ 2327508 h 2327508"/>
              <a:gd name="connsiteX4" fmla="*/ 648636 w 1506988"/>
              <a:gd name="connsiteY4" fmla="*/ 1789338 h 2327508"/>
              <a:gd name="connsiteX5" fmla="*/ 862181 w 1506988"/>
              <a:gd name="connsiteY5" fmla="*/ 1317051 h 2327508"/>
              <a:gd name="connsiteX6" fmla="*/ 561076 w 1506988"/>
              <a:gd name="connsiteY6" fmla="*/ 892990 h 2327508"/>
              <a:gd name="connsiteX7" fmla="*/ 37805 w 1506988"/>
              <a:gd name="connsiteY7" fmla="*/ 889391 h 2327508"/>
              <a:gd name="connsiteX8" fmla="*/ 61683 w 1506988"/>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586953 w 1445305"/>
              <a:gd name="connsiteY4" fmla="*/ 1789338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852737 w 1445305"/>
              <a:gd name="connsiteY4" fmla="*/ 1675249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626451"/>
              <a:gd name="connsiteY0" fmla="*/ 125950 h 1787818"/>
              <a:gd name="connsiteX1" fmla="*/ 737913 w 1626451"/>
              <a:gd name="connsiteY1" fmla="*/ 296255 h 1787818"/>
              <a:gd name="connsiteX2" fmla="*/ 1439914 w 1626451"/>
              <a:gd name="connsiteY2" fmla="*/ 1253508 h 1787818"/>
              <a:gd name="connsiteX3" fmla="*/ 1442473 w 1626451"/>
              <a:gd name="connsiteY3" fmla="*/ 1787818 h 1787818"/>
              <a:gd name="connsiteX4" fmla="*/ 852737 w 1626451"/>
              <a:gd name="connsiteY4" fmla="*/ 1675249 h 1787818"/>
              <a:gd name="connsiteX5" fmla="*/ 800498 w 1626451"/>
              <a:gd name="connsiteY5" fmla="*/ 1317051 h 1787818"/>
              <a:gd name="connsiteX6" fmla="*/ 499393 w 1626451"/>
              <a:gd name="connsiteY6" fmla="*/ 892990 h 1787818"/>
              <a:gd name="connsiteX7" fmla="*/ 63288 w 1626451"/>
              <a:gd name="connsiteY7" fmla="*/ 745637 h 1787818"/>
              <a:gd name="connsiteX8" fmla="*/ 0 w 1626451"/>
              <a:gd name="connsiteY8" fmla="*/ 125950 h 1787818"/>
              <a:gd name="connsiteX0" fmla="*/ 0 w 1567514"/>
              <a:gd name="connsiteY0" fmla="*/ 125950 h 1787818"/>
              <a:gd name="connsiteX1" fmla="*/ 737913 w 1567514"/>
              <a:gd name="connsiteY1" fmla="*/ 296255 h 1787818"/>
              <a:gd name="connsiteX2" fmla="*/ 1439914 w 1567514"/>
              <a:gd name="connsiteY2" fmla="*/ 1253508 h 1787818"/>
              <a:gd name="connsiteX3" fmla="*/ 1442473 w 1567514"/>
              <a:gd name="connsiteY3" fmla="*/ 1787818 h 1787818"/>
              <a:gd name="connsiteX4" fmla="*/ 852737 w 1567514"/>
              <a:gd name="connsiteY4" fmla="*/ 1675249 h 1787818"/>
              <a:gd name="connsiteX5" fmla="*/ 800498 w 1567514"/>
              <a:gd name="connsiteY5" fmla="*/ 1317051 h 1787818"/>
              <a:gd name="connsiteX6" fmla="*/ 499393 w 1567514"/>
              <a:gd name="connsiteY6" fmla="*/ 892990 h 1787818"/>
              <a:gd name="connsiteX7" fmla="*/ 63288 w 1567514"/>
              <a:gd name="connsiteY7" fmla="*/ 745637 h 1787818"/>
              <a:gd name="connsiteX8" fmla="*/ 0 w 1567514"/>
              <a:gd name="connsiteY8" fmla="*/ 125950 h 1787818"/>
              <a:gd name="connsiteX0" fmla="*/ 0 w 1556437"/>
              <a:gd name="connsiteY0" fmla="*/ 112524 h 1774392"/>
              <a:gd name="connsiteX1" fmla="*/ 959047 w 1556437"/>
              <a:gd name="connsiteY1" fmla="*/ 346136 h 1774392"/>
              <a:gd name="connsiteX2" fmla="*/ 1439914 w 1556437"/>
              <a:gd name="connsiteY2" fmla="*/ 1240082 h 1774392"/>
              <a:gd name="connsiteX3" fmla="*/ 1442473 w 1556437"/>
              <a:gd name="connsiteY3" fmla="*/ 1774392 h 1774392"/>
              <a:gd name="connsiteX4" fmla="*/ 852737 w 1556437"/>
              <a:gd name="connsiteY4" fmla="*/ 1661823 h 1774392"/>
              <a:gd name="connsiteX5" fmla="*/ 800498 w 1556437"/>
              <a:gd name="connsiteY5" fmla="*/ 1303625 h 1774392"/>
              <a:gd name="connsiteX6" fmla="*/ 499393 w 1556437"/>
              <a:gd name="connsiteY6" fmla="*/ 879564 h 1774392"/>
              <a:gd name="connsiteX7" fmla="*/ 63288 w 1556437"/>
              <a:gd name="connsiteY7" fmla="*/ 732211 h 1774392"/>
              <a:gd name="connsiteX8" fmla="*/ 0 w 1556437"/>
              <a:gd name="connsiteY8" fmla="*/ 112524 h 1774392"/>
              <a:gd name="connsiteX0" fmla="*/ 0 w 1572924"/>
              <a:gd name="connsiteY0" fmla="*/ 108478 h 1770346"/>
              <a:gd name="connsiteX1" fmla="*/ 959047 w 1572924"/>
              <a:gd name="connsiteY1" fmla="*/ 342090 h 1770346"/>
              <a:gd name="connsiteX2" fmla="*/ 1482120 w 1572924"/>
              <a:gd name="connsiteY2" fmla="*/ 1088614 h 1770346"/>
              <a:gd name="connsiteX3" fmla="*/ 1442473 w 1572924"/>
              <a:gd name="connsiteY3" fmla="*/ 1770346 h 1770346"/>
              <a:gd name="connsiteX4" fmla="*/ 852737 w 1572924"/>
              <a:gd name="connsiteY4" fmla="*/ 1657777 h 1770346"/>
              <a:gd name="connsiteX5" fmla="*/ 800498 w 1572924"/>
              <a:gd name="connsiteY5" fmla="*/ 1299579 h 1770346"/>
              <a:gd name="connsiteX6" fmla="*/ 499393 w 1572924"/>
              <a:gd name="connsiteY6" fmla="*/ 875518 h 1770346"/>
              <a:gd name="connsiteX7" fmla="*/ 63288 w 1572924"/>
              <a:gd name="connsiteY7" fmla="*/ 728165 h 1770346"/>
              <a:gd name="connsiteX8" fmla="*/ 0 w 1572924"/>
              <a:gd name="connsiteY8" fmla="*/ 108478 h 1770346"/>
              <a:gd name="connsiteX0" fmla="*/ 0 w 1572924"/>
              <a:gd name="connsiteY0" fmla="*/ 77400 h 1739268"/>
              <a:gd name="connsiteX1" fmla="*/ 959047 w 1572924"/>
              <a:gd name="connsiteY1" fmla="*/ 311012 h 1739268"/>
              <a:gd name="connsiteX2" fmla="*/ 1482120 w 1572924"/>
              <a:gd name="connsiteY2" fmla="*/ 1057536 h 1739268"/>
              <a:gd name="connsiteX3" fmla="*/ 1442473 w 1572924"/>
              <a:gd name="connsiteY3" fmla="*/ 1739268 h 1739268"/>
              <a:gd name="connsiteX4" fmla="*/ 852737 w 1572924"/>
              <a:gd name="connsiteY4" fmla="*/ 1626699 h 1739268"/>
              <a:gd name="connsiteX5" fmla="*/ 800498 w 1572924"/>
              <a:gd name="connsiteY5" fmla="*/ 1268501 h 1739268"/>
              <a:gd name="connsiteX6" fmla="*/ 499393 w 1572924"/>
              <a:gd name="connsiteY6" fmla="*/ 844440 h 1739268"/>
              <a:gd name="connsiteX7" fmla="*/ 63288 w 1572924"/>
              <a:gd name="connsiteY7" fmla="*/ 697087 h 1739268"/>
              <a:gd name="connsiteX8" fmla="*/ 0 w 1572924"/>
              <a:gd name="connsiteY8" fmla="*/ 77400 h 1739268"/>
              <a:gd name="connsiteX0" fmla="*/ 29618 w 1551466"/>
              <a:gd name="connsiteY0" fmla="*/ 68619 h 1801752"/>
              <a:gd name="connsiteX1" fmla="*/ 937589 w 1551466"/>
              <a:gd name="connsiteY1" fmla="*/ 373496 h 1801752"/>
              <a:gd name="connsiteX2" fmla="*/ 1460662 w 1551466"/>
              <a:gd name="connsiteY2" fmla="*/ 1120020 h 1801752"/>
              <a:gd name="connsiteX3" fmla="*/ 1421015 w 1551466"/>
              <a:gd name="connsiteY3" fmla="*/ 1801752 h 1801752"/>
              <a:gd name="connsiteX4" fmla="*/ 831279 w 1551466"/>
              <a:gd name="connsiteY4" fmla="*/ 1689183 h 1801752"/>
              <a:gd name="connsiteX5" fmla="*/ 779040 w 1551466"/>
              <a:gd name="connsiteY5" fmla="*/ 1330985 h 1801752"/>
              <a:gd name="connsiteX6" fmla="*/ 477935 w 1551466"/>
              <a:gd name="connsiteY6" fmla="*/ 906924 h 1801752"/>
              <a:gd name="connsiteX7" fmla="*/ 41830 w 1551466"/>
              <a:gd name="connsiteY7" fmla="*/ 759571 h 1801752"/>
              <a:gd name="connsiteX8" fmla="*/ 29618 w 1551466"/>
              <a:gd name="connsiteY8" fmla="*/ 68619 h 1801752"/>
              <a:gd name="connsiteX0" fmla="*/ 29618 w 1551466"/>
              <a:gd name="connsiteY0" fmla="*/ 8122 h 1741255"/>
              <a:gd name="connsiteX1" fmla="*/ 937589 w 1551466"/>
              <a:gd name="connsiteY1" fmla="*/ 312999 h 1741255"/>
              <a:gd name="connsiteX2" fmla="*/ 1460662 w 1551466"/>
              <a:gd name="connsiteY2" fmla="*/ 1059523 h 1741255"/>
              <a:gd name="connsiteX3" fmla="*/ 1421015 w 1551466"/>
              <a:gd name="connsiteY3" fmla="*/ 1741255 h 1741255"/>
              <a:gd name="connsiteX4" fmla="*/ 831279 w 1551466"/>
              <a:gd name="connsiteY4" fmla="*/ 1628686 h 1741255"/>
              <a:gd name="connsiteX5" fmla="*/ 779040 w 1551466"/>
              <a:gd name="connsiteY5" fmla="*/ 1270488 h 1741255"/>
              <a:gd name="connsiteX6" fmla="*/ 477935 w 1551466"/>
              <a:gd name="connsiteY6" fmla="*/ 846427 h 1741255"/>
              <a:gd name="connsiteX7" fmla="*/ 41830 w 1551466"/>
              <a:gd name="connsiteY7" fmla="*/ 699074 h 1741255"/>
              <a:gd name="connsiteX8" fmla="*/ 29618 w 1551466"/>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43093 w 1563280"/>
              <a:gd name="connsiteY4" fmla="*/ 1628686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618579"/>
              <a:gd name="connsiteY0" fmla="*/ 8122 h 1770462"/>
              <a:gd name="connsiteX1" fmla="*/ 949403 w 1618579"/>
              <a:gd name="connsiteY1" fmla="*/ 312999 h 1770462"/>
              <a:gd name="connsiteX2" fmla="*/ 1472476 w 1618579"/>
              <a:gd name="connsiteY2" fmla="*/ 1059523 h 1770462"/>
              <a:gd name="connsiteX3" fmla="*/ 1513423 w 1618579"/>
              <a:gd name="connsiteY3" fmla="*/ 1770462 h 1770462"/>
              <a:gd name="connsiteX4" fmla="*/ 823213 w 1618579"/>
              <a:gd name="connsiteY4" fmla="*/ 1687411 h 1770462"/>
              <a:gd name="connsiteX5" fmla="*/ 790854 w 1618579"/>
              <a:gd name="connsiteY5" fmla="*/ 1270488 h 1770462"/>
              <a:gd name="connsiteX6" fmla="*/ 489749 w 1618579"/>
              <a:gd name="connsiteY6" fmla="*/ 846427 h 1770462"/>
              <a:gd name="connsiteX7" fmla="*/ 53644 w 1618579"/>
              <a:gd name="connsiteY7" fmla="*/ 699074 h 1770462"/>
              <a:gd name="connsiteX8" fmla="*/ 41432 w 1618579"/>
              <a:gd name="connsiteY8" fmla="*/ 8122 h 1770462"/>
              <a:gd name="connsiteX0" fmla="*/ 41432 w 1531671"/>
              <a:gd name="connsiteY0" fmla="*/ 8122 h 1770462"/>
              <a:gd name="connsiteX1" fmla="*/ 949403 w 1531671"/>
              <a:gd name="connsiteY1" fmla="*/ 312999 h 1770462"/>
              <a:gd name="connsiteX2" fmla="*/ 1472476 w 1531671"/>
              <a:gd name="connsiteY2" fmla="*/ 1059523 h 1770462"/>
              <a:gd name="connsiteX3" fmla="*/ 1513423 w 1531671"/>
              <a:gd name="connsiteY3" fmla="*/ 1770462 h 1770462"/>
              <a:gd name="connsiteX4" fmla="*/ 823213 w 1531671"/>
              <a:gd name="connsiteY4" fmla="*/ 1687411 h 1770462"/>
              <a:gd name="connsiteX5" fmla="*/ 790854 w 1531671"/>
              <a:gd name="connsiteY5" fmla="*/ 1270488 h 1770462"/>
              <a:gd name="connsiteX6" fmla="*/ 489749 w 1531671"/>
              <a:gd name="connsiteY6" fmla="*/ 846427 h 1770462"/>
              <a:gd name="connsiteX7" fmla="*/ 53644 w 1531671"/>
              <a:gd name="connsiteY7" fmla="*/ 699074 h 1770462"/>
              <a:gd name="connsiteX8" fmla="*/ 41432 w 1531671"/>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643805 w 1545547"/>
              <a:gd name="connsiteY6" fmla="*/ 1000109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643805 w 1545547"/>
              <a:gd name="connsiteY6" fmla="*/ 1000109 h 1770462"/>
              <a:gd name="connsiteX7" fmla="*/ 50421 w 1545547"/>
              <a:gd name="connsiteY7" fmla="*/ 643618 h 1770462"/>
              <a:gd name="connsiteX8" fmla="*/ 55308 w 1545547"/>
              <a:gd name="connsiteY8" fmla="*/ 8122 h 1770462"/>
              <a:gd name="connsiteX0" fmla="*/ 0 w 1490239"/>
              <a:gd name="connsiteY0" fmla="*/ 8122 h 1770462"/>
              <a:gd name="connsiteX1" fmla="*/ 907971 w 1490239"/>
              <a:gd name="connsiteY1" fmla="*/ 312999 h 1770462"/>
              <a:gd name="connsiteX2" fmla="*/ 1431044 w 1490239"/>
              <a:gd name="connsiteY2" fmla="*/ 1059523 h 1770462"/>
              <a:gd name="connsiteX3" fmla="*/ 1471991 w 1490239"/>
              <a:gd name="connsiteY3" fmla="*/ 1770462 h 1770462"/>
              <a:gd name="connsiteX4" fmla="*/ 781781 w 1490239"/>
              <a:gd name="connsiteY4" fmla="*/ 1687411 h 1770462"/>
              <a:gd name="connsiteX5" fmla="*/ 749422 w 1490239"/>
              <a:gd name="connsiteY5" fmla="*/ 1270488 h 1770462"/>
              <a:gd name="connsiteX6" fmla="*/ 588497 w 1490239"/>
              <a:gd name="connsiteY6" fmla="*/ 1000109 h 1770462"/>
              <a:gd name="connsiteX7" fmla="*/ 214571 w 1490239"/>
              <a:gd name="connsiteY7" fmla="*/ 771767 h 1770462"/>
              <a:gd name="connsiteX8" fmla="*/ 0 w 1490239"/>
              <a:gd name="connsiteY8" fmla="*/ 8122 h 1770462"/>
              <a:gd name="connsiteX0" fmla="*/ 230334 w 1305712"/>
              <a:gd name="connsiteY0" fmla="*/ 10583 h 1709585"/>
              <a:gd name="connsiteX1" fmla="*/ 723444 w 1305712"/>
              <a:gd name="connsiteY1" fmla="*/ 252122 h 1709585"/>
              <a:gd name="connsiteX2" fmla="*/ 1246517 w 1305712"/>
              <a:gd name="connsiteY2" fmla="*/ 998646 h 1709585"/>
              <a:gd name="connsiteX3" fmla="*/ 1287464 w 1305712"/>
              <a:gd name="connsiteY3" fmla="*/ 1709585 h 1709585"/>
              <a:gd name="connsiteX4" fmla="*/ 597254 w 1305712"/>
              <a:gd name="connsiteY4" fmla="*/ 1626534 h 1709585"/>
              <a:gd name="connsiteX5" fmla="*/ 564895 w 1305712"/>
              <a:gd name="connsiteY5" fmla="*/ 1209611 h 1709585"/>
              <a:gd name="connsiteX6" fmla="*/ 403970 w 1305712"/>
              <a:gd name="connsiteY6" fmla="*/ 939232 h 1709585"/>
              <a:gd name="connsiteX7" fmla="*/ 30044 w 1305712"/>
              <a:gd name="connsiteY7" fmla="*/ 710890 h 1709585"/>
              <a:gd name="connsiteX8" fmla="*/ 230334 w 1305712"/>
              <a:gd name="connsiteY8" fmla="*/ 10583 h 1709585"/>
              <a:gd name="connsiteX0" fmla="*/ 335295 w 1300149"/>
              <a:gd name="connsiteY0" fmla="*/ 13525 h 1665728"/>
              <a:gd name="connsiteX1" fmla="*/ 717881 w 1300149"/>
              <a:gd name="connsiteY1" fmla="*/ 208265 h 1665728"/>
              <a:gd name="connsiteX2" fmla="*/ 1240954 w 1300149"/>
              <a:gd name="connsiteY2" fmla="*/ 954789 h 1665728"/>
              <a:gd name="connsiteX3" fmla="*/ 1281901 w 1300149"/>
              <a:gd name="connsiteY3" fmla="*/ 1665728 h 1665728"/>
              <a:gd name="connsiteX4" fmla="*/ 591691 w 1300149"/>
              <a:gd name="connsiteY4" fmla="*/ 1582677 h 1665728"/>
              <a:gd name="connsiteX5" fmla="*/ 559332 w 1300149"/>
              <a:gd name="connsiteY5" fmla="*/ 1165754 h 1665728"/>
              <a:gd name="connsiteX6" fmla="*/ 398407 w 1300149"/>
              <a:gd name="connsiteY6" fmla="*/ 895375 h 1665728"/>
              <a:gd name="connsiteX7" fmla="*/ 24481 w 1300149"/>
              <a:gd name="connsiteY7" fmla="*/ 667033 h 1665728"/>
              <a:gd name="connsiteX8" fmla="*/ 335295 w 1300149"/>
              <a:gd name="connsiteY8" fmla="*/ 13525 h 1665728"/>
              <a:gd name="connsiteX0" fmla="*/ 476420 w 1295346"/>
              <a:gd name="connsiteY0" fmla="*/ 17757 h 1627777"/>
              <a:gd name="connsiteX1" fmla="*/ 713078 w 1295346"/>
              <a:gd name="connsiteY1" fmla="*/ 170314 h 1627777"/>
              <a:gd name="connsiteX2" fmla="*/ 1236151 w 1295346"/>
              <a:gd name="connsiteY2" fmla="*/ 916838 h 1627777"/>
              <a:gd name="connsiteX3" fmla="*/ 1277098 w 1295346"/>
              <a:gd name="connsiteY3" fmla="*/ 1627777 h 1627777"/>
              <a:gd name="connsiteX4" fmla="*/ 586888 w 1295346"/>
              <a:gd name="connsiteY4" fmla="*/ 1544726 h 1627777"/>
              <a:gd name="connsiteX5" fmla="*/ 554529 w 1295346"/>
              <a:gd name="connsiteY5" fmla="*/ 1127803 h 1627777"/>
              <a:gd name="connsiteX6" fmla="*/ 393604 w 1295346"/>
              <a:gd name="connsiteY6" fmla="*/ 857424 h 1627777"/>
              <a:gd name="connsiteX7" fmla="*/ 19678 w 1295346"/>
              <a:gd name="connsiteY7" fmla="*/ 629082 h 1627777"/>
              <a:gd name="connsiteX8" fmla="*/ 476420 w 1295346"/>
              <a:gd name="connsiteY8" fmla="*/ 17757 h 1627777"/>
              <a:gd name="connsiteX0" fmla="*/ 312647 w 1131573"/>
              <a:gd name="connsiteY0" fmla="*/ 17757 h 1627777"/>
              <a:gd name="connsiteX1" fmla="*/ 549305 w 1131573"/>
              <a:gd name="connsiteY1" fmla="*/ 170314 h 1627777"/>
              <a:gd name="connsiteX2" fmla="*/ 1072378 w 1131573"/>
              <a:gd name="connsiteY2" fmla="*/ 916838 h 1627777"/>
              <a:gd name="connsiteX3" fmla="*/ 1113325 w 1131573"/>
              <a:gd name="connsiteY3" fmla="*/ 1627777 h 1627777"/>
              <a:gd name="connsiteX4" fmla="*/ 423115 w 1131573"/>
              <a:gd name="connsiteY4" fmla="*/ 1544726 h 1627777"/>
              <a:gd name="connsiteX5" fmla="*/ 390756 w 1131573"/>
              <a:gd name="connsiteY5" fmla="*/ 1127803 h 1627777"/>
              <a:gd name="connsiteX6" fmla="*/ 229831 w 1131573"/>
              <a:gd name="connsiteY6" fmla="*/ 857424 h 1627777"/>
              <a:gd name="connsiteX7" fmla="*/ 25491 w 1131573"/>
              <a:gd name="connsiteY7" fmla="*/ 706124 h 1627777"/>
              <a:gd name="connsiteX8" fmla="*/ 312647 w 1131573"/>
              <a:gd name="connsiteY8" fmla="*/ 17757 h 1627777"/>
              <a:gd name="connsiteX0" fmla="*/ 312647 w 1117054"/>
              <a:gd name="connsiteY0" fmla="*/ 4689 h 1614709"/>
              <a:gd name="connsiteX1" fmla="*/ 847574 w 1117054"/>
              <a:gd name="connsiteY1" fmla="*/ 447950 h 1614709"/>
              <a:gd name="connsiteX2" fmla="*/ 1072378 w 1117054"/>
              <a:gd name="connsiteY2" fmla="*/ 903770 h 1614709"/>
              <a:gd name="connsiteX3" fmla="*/ 1113325 w 1117054"/>
              <a:gd name="connsiteY3" fmla="*/ 1614709 h 1614709"/>
              <a:gd name="connsiteX4" fmla="*/ 423115 w 1117054"/>
              <a:gd name="connsiteY4" fmla="*/ 1531658 h 1614709"/>
              <a:gd name="connsiteX5" fmla="*/ 390756 w 1117054"/>
              <a:gd name="connsiteY5" fmla="*/ 1114735 h 1614709"/>
              <a:gd name="connsiteX6" fmla="*/ 229831 w 1117054"/>
              <a:gd name="connsiteY6" fmla="*/ 844356 h 1614709"/>
              <a:gd name="connsiteX7" fmla="*/ 25491 w 1117054"/>
              <a:gd name="connsiteY7" fmla="*/ 693056 h 1614709"/>
              <a:gd name="connsiteX8" fmla="*/ 312647 w 1117054"/>
              <a:gd name="connsiteY8" fmla="*/ 4689 h 1614709"/>
              <a:gd name="connsiteX0" fmla="*/ 396986 w 1113674"/>
              <a:gd name="connsiteY0" fmla="*/ 4749 h 1609035"/>
              <a:gd name="connsiteX1" fmla="*/ 844194 w 1113674"/>
              <a:gd name="connsiteY1" fmla="*/ 442276 h 1609035"/>
              <a:gd name="connsiteX2" fmla="*/ 1068998 w 1113674"/>
              <a:gd name="connsiteY2" fmla="*/ 898096 h 1609035"/>
              <a:gd name="connsiteX3" fmla="*/ 1109945 w 1113674"/>
              <a:gd name="connsiteY3" fmla="*/ 1609035 h 1609035"/>
              <a:gd name="connsiteX4" fmla="*/ 419735 w 1113674"/>
              <a:gd name="connsiteY4" fmla="*/ 1525984 h 1609035"/>
              <a:gd name="connsiteX5" fmla="*/ 387376 w 1113674"/>
              <a:gd name="connsiteY5" fmla="*/ 1109061 h 1609035"/>
              <a:gd name="connsiteX6" fmla="*/ 226451 w 1113674"/>
              <a:gd name="connsiteY6" fmla="*/ 838682 h 1609035"/>
              <a:gd name="connsiteX7" fmla="*/ 22111 w 1113674"/>
              <a:gd name="connsiteY7" fmla="*/ 687382 h 1609035"/>
              <a:gd name="connsiteX8" fmla="*/ 396986 w 1113674"/>
              <a:gd name="connsiteY8" fmla="*/ 4749 h 1609035"/>
              <a:gd name="connsiteX0" fmla="*/ 545750 w 1109526"/>
              <a:gd name="connsiteY0" fmla="*/ 6213 h 1504137"/>
              <a:gd name="connsiteX1" fmla="*/ 840046 w 1109526"/>
              <a:gd name="connsiteY1" fmla="*/ 337378 h 1504137"/>
              <a:gd name="connsiteX2" fmla="*/ 1064850 w 1109526"/>
              <a:gd name="connsiteY2" fmla="*/ 793198 h 1504137"/>
              <a:gd name="connsiteX3" fmla="*/ 1105797 w 1109526"/>
              <a:gd name="connsiteY3" fmla="*/ 1504137 h 1504137"/>
              <a:gd name="connsiteX4" fmla="*/ 415587 w 1109526"/>
              <a:gd name="connsiteY4" fmla="*/ 1421086 h 1504137"/>
              <a:gd name="connsiteX5" fmla="*/ 383228 w 1109526"/>
              <a:gd name="connsiteY5" fmla="*/ 1004163 h 1504137"/>
              <a:gd name="connsiteX6" fmla="*/ 222303 w 1109526"/>
              <a:gd name="connsiteY6" fmla="*/ 733784 h 1504137"/>
              <a:gd name="connsiteX7" fmla="*/ 17963 w 1109526"/>
              <a:gd name="connsiteY7" fmla="*/ 582484 h 1504137"/>
              <a:gd name="connsiteX8" fmla="*/ 545750 w 1109526"/>
              <a:gd name="connsiteY8" fmla="*/ 6213 h 1504137"/>
              <a:gd name="connsiteX0" fmla="*/ 444067 w 1112161"/>
              <a:gd name="connsiteY0" fmla="*/ 5482 h 1549351"/>
              <a:gd name="connsiteX1" fmla="*/ 842681 w 1112161"/>
              <a:gd name="connsiteY1" fmla="*/ 382592 h 1549351"/>
              <a:gd name="connsiteX2" fmla="*/ 1067485 w 1112161"/>
              <a:gd name="connsiteY2" fmla="*/ 838412 h 1549351"/>
              <a:gd name="connsiteX3" fmla="*/ 1108432 w 1112161"/>
              <a:gd name="connsiteY3" fmla="*/ 1549351 h 1549351"/>
              <a:gd name="connsiteX4" fmla="*/ 418222 w 1112161"/>
              <a:gd name="connsiteY4" fmla="*/ 1466300 h 1549351"/>
              <a:gd name="connsiteX5" fmla="*/ 385863 w 1112161"/>
              <a:gd name="connsiteY5" fmla="*/ 1049377 h 1549351"/>
              <a:gd name="connsiteX6" fmla="*/ 224938 w 1112161"/>
              <a:gd name="connsiteY6" fmla="*/ 778998 h 1549351"/>
              <a:gd name="connsiteX7" fmla="*/ 20598 w 1112161"/>
              <a:gd name="connsiteY7" fmla="*/ 627698 h 1549351"/>
              <a:gd name="connsiteX8" fmla="*/ 444067 w 1112161"/>
              <a:gd name="connsiteY8" fmla="*/ 5482 h 1549351"/>
              <a:gd name="connsiteX0" fmla="*/ 446967 w 1115061"/>
              <a:gd name="connsiteY0" fmla="*/ 5482 h 1549351"/>
              <a:gd name="connsiteX1" fmla="*/ 845581 w 1115061"/>
              <a:gd name="connsiteY1" fmla="*/ 382592 h 1549351"/>
              <a:gd name="connsiteX2" fmla="*/ 1070385 w 1115061"/>
              <a:gd name="connsiteY2" fmla="*/ 838412 h 1549351"/>
              <a:gd name="connsiteX3" fmla="*/ 1111332 w 1115061"/>
              <a:gd name="connsiteY3" fmla="*/ 1549351 h 1549351"/>
              <a:gd name="connsiteX4" fmla="*/ 421122 w 1115061"/>
              <a:gd name="connsiteY4" fmla="*/ 1466300 h 1549351"/>
              <a:gd name="connsiteX5" fmla="*/ 388763 w 1115061"/>
              <a:gd name="connsiteY5" fmla="*/ 1049377 h 1549351"/>
              <a:gd name="connsiteX6" fmla="*/ 227838 w 1115061"/>
              <a:gd name="connsiteY6" fmla="*/ 778998 h 1549351"/>
              <a:gd name="connsiteX7" fmla="*/ 23498 w 1115061"/>
              <a:gd name="connsiteY7" fmla="*/ 627698 h 1549351"/>
              <a:gd name="connsiteX8" fmla="*/ 446967 w 1115061"/>
              <a:gd name="connsiteY8" fmla="*/ 5482 h 1549351"/>
              <a:gd name="connsiteX0" fmla="*/ 446967 w 1115061"/>
              <a:gd name="connsiteY0" fmla="*/ 5482 h 1549351"/>
              <a:gd name="connsiteX1" fmla="*/ 845581 w 1115061"/>
              <a:gd name="connsiteY1" fmla="*/ 382592 h 1549351"/>
              <a:gd name="connsiteX2" fmla="*/ 1070385 w 1115061"/>
              <a:gd name="connsiteY2" fmla="*/ 838412 h 1549351"/>
              <a:gd name="connsiteX3" fmla="*/ 1111332 w 1115061"/>
              <a:gd name="connsiteY3" fmla="*/ 1549351 h 1549351"/>
              <a:gd name="connsiteX4" fmla="*/ 421122 w 1115061"/>
              <a:gd name="connsiteY4" fmla="*/ 1466300 h 1549351"/>
              <a:gd name="connsiteX5" fmla="*/ 371354 w 1115061"/>
              <a:gd name="connsiteY5" fmla="*/ 1107042 h 1549351"/>
              <a:gd name="connsiteX6" fmla="*/ 227838 w 1115061"/>
              <a:gd name="connsiteY6" fmla="*/ 778998 h 1549351"/>
              <a:gd name="connsiteX7" fmla="*/ 23498 w 1115061"/>
              <a:gd name="connsiteY7" fmla="*/ 627698 h 1549351"/>
              <a:gd name="connsiteX8" fmla="*/ 446967 w 1115061"/>
              <a:gd name="connsiteY8" fmla="*/ 5482 h 1549351"/>
              <a:gd name="connsiteX0" fmla="*/ 446967 w 1115061"/>
              <a:gd name="connsiteY0" fmla="*/ 5482 h 1549351"/>
              <a:gd name="connsiteX1" fmla="*/ 845581 w 1115061"/>
              <a:gd name="connsiteY1" fmla="*/ 382592 h 1549351"/>
              <a:gd name="connsiteX2" fmla="*/ 1070385 w 1115061"/>
              <a:gd name="connsiteY2" fmla="*/ 838412 h 1549351"/>
              <a:gd name="connsiteX3" fmla="*/ 1111332 w 1115061"/>
              <a:gd name="connsiteY3" fmla="*/ 1549351 h 1549351"/>
              <a:gd name="connsiteX4" fmla="*/ 421122 w 1115061"/>
              <a:gd name="connsiteY4" fmla="*/ 1466300 h 1549351"/>
              <a:gd name="connsiteX5" fmla="*/ 371354 w 1115061"/>
              <a:gd name="connsiteY5" fmla="*/ 1107042 h 1549351"/>
              <a:gd name="connsiteX6" fmla="*/ 225398 w 1115061"/>
              <a:gd name="connsiteY6" fmla="*/ 819755 h 1549351"/>
              <a:gd name="connsiteX7" fmla="*/ 23498 w 1115061"/>
              <a:gd name="connsiteY7" fmla="*/ 627698 h 1549351"/>
              <a:gd name="connsiteX8" fmla="*/ 446967 w 1115061"/>
              <a:gd name="connsiteY8" fmla="*/ 5482 h 1549351"/>
              <a:gd name="connsiteX0" fmla="*/ 473177 w 1141271"/>
              <a:gd name="connsiteY0" fmla="*/ 5482 h 1549351"/>
              <a:gd name="connsiteX1" fmla="*/ 871791 w 1141271"/>
              <a:gd name="connsiteY1" fmla="*/ 382592 h 1549351"/>
              <a:gd name="connsiteX2" fmla="*/ 1096595 w 1141271"/>
              <a:gd name="connsiteY2" fmla="*/ 838412 h 1549351"/>
              <a:gd name="connsiteX3" fmla="*/ 1137542 w 1141271"/>
              <a:gd name="connsiteY3" fmla="*/ 1549351 h 1549351"/>
              <a:gd name="connsiteX4" fmla="*/ 447332 w 1141271"/>
              <a:gd name="connsiteY4" fmla="*/ 1466300 h 1549351"/>
              <a:gd name="connsiteX5" fmla="*/ 397564 w 1141271"/>
              <a:gd name="connsiteY5" fmla="*/ 1107042 h 1549351"/>
              <a:gd name="connsiteX6" fmla="*/ 251608 w 1141271"/>
              <a:gd name="connsiteY6" fmla="*/ 819755 h 1549351"/>
              <a:gd name="connsiteX7" fmla="*/ 22522 w 1141271"/>
              <a:gd name="connsiteY7" fmla="*/ 595513 h 1549351"/>
              <a:gd name="connsiteX8" fmla="*/ 473177 w 1141271"/>
              <a:gd name="connsiteY8" fmla="*/ 5482 h 1549351"/>
              <a:gd name="connsiteX0" fmla="*/ 430302 w 1098396"/>
              <a:gd name="connsiteY0" fmla="*/ 5482 h 1549351"/>
              <a:gd name="connsiteX1" fmla="*/ 828916 w 1098396"/>
              <a:gd name="connsiteY1" fmla="*/ 382592 h 1549351"/>
              <a:gd name="connsiteX2" fmla="*/ 1053720 w 1098396"/>
              <a:gd name="connsiteY2" fmla="*/ 838412 h 1549351"/>
              <a:gd name="connsiteX3" fmla="*/ 1094667 w 1098396"/>
              <a:gd name="connsiteY3" fmla="*/ 1549351 h 1549351"/>
              <a:gd name="connsiteX4" fmla="*/ 404457 w 1098396"/>
              <a:gd name="connsiteY4" fmla="*/ 1466300 h 1549351"/>
              <a:gd name="connsiteX5" fmla="*/ 354689 w 1098396"/>
              <a:gd name="connsiteY5" fmla="*/ 1107042 h 1549351"/>
              <a:gd name="connsiteX6" fmla="*/ 208733 w 1098396"/>
              <a:gd name="connsiteY6" fmla="*/ 819755 h 1549351"/>
              <a:gd name="connsiteX7" fmla="*/ 24168 w 1098396"/>
              <a:gd name="connsiteY7" fmla="*/ 639562 h 1549351"/>
              <a:gd name="connsiteX8" fmla="*/ 430302 w 1098396"/>
              <a:gd name="connsiteY8" fmla="*/ 5482 h 1549351"/>
              <a:gd name="connsiteX0" fmla="*/ 430302 w 1098396"/>
              <a:gd name="connsiteY0" fmla="*/ 5482 h 1549351"/>
              <a:gd name="connsiteX1" fmla="*/ 828916 w 1098396"/>
              <a:gd name="connsiteY1" fmla="*/ 382592 h 1549351"/>
              <a:gd name="connsiteX2" fmla="*/ 1053720 w 1098396"/>
              <a:gd name="connsiteY2" fmla="*/ 838412 h 1549351"/>
              <a:gd name="connsiteX3" fmla="*/ 1094667 w 1098396"/>
              <a:gd name="connsiteY3" fmla="*/ 1549351 h 1549351"/>
              <a:gd name="connsiteX4" fmla="*/ 404457 w 1098396"/>
              <a:gd name="connsiteY4" fmla="*/ 1466300 h 1549351"/>
              <a:gd name="connsiteX5" fmla="*/ 354689 w 1098396"/>
              <a:gd name="connsiteY5" fmla="*/ 1107042 h 1549351"/>
              <a:gd name="connsiteX6" fmla="*/ 208733 w 1098396"/>
              <a:gd name="connsiteY6" fmla="*/ 819755 h 1549351"/>
              <a:gd name="connsiteX7" fmla="*/ 24168 w 1098396"/>
              <a:gd name="connsiteY7" fmla="*/ 639562 h 1549351"/>
              <a:gd name="connsiteX8" fmla="*/ 430302 w 1098396"/>
              <a:gd name="connsiteY8" fmla="*/ 5482 h 1549351"/>
              <a:gd name="connsiteX0" fmla="*/ 406134 w 1074228"/>
              <a:gd name="connsiteY0" fmla="*/ 5482 h 1549351"/>
              <a:gd name="connsiteX1" fmla="*/ 804748 w 1074228"/>
              <a:gd name="connsiteY1" fmla="*/ 382592 h 1549351"/>
              <a:gd name="connsiteX2" fmla="*/ 1029552 w 1074228"/>
              <a:gd name="connsiteY2" fmla="*/ 838412 h 1549351"/>
              <a:gd name="connsiteX3" fmla="*/ 1070499 w 1074228"/>
              <a:gd name="connsiteY3" fmla="*/ 1549351 h 1549351"/>
              <a:gd name="connsiteX4" fmla="*/ 380289 w 1074228"/>
              <a:gd name="connsiteY4" fmla="*/ 1466300 h 1549351"/>
              <a:gd name="connsiteX5" fmla="*/ 330521 w 1074228"/>
              <a:gd name="connsiteY5" fmla="*/ 1107042 h 1549351"/>
              <a:gd name="connsiteX6" fmla="*/ 184565 w 1074228"/>
              <a:gd name="connsiteY6" fmla="*/ 819755 h 1549351"/>
              <a:gd name="connsiteX7" fmla="*/ 0 w 1074228"/>
              <a:gd name="connsiteY7" fmla="*/ 639562 h 1549351"/>
              <a:gd name="connsiteX8" fmla="*/ 406134 w 1074228"/>
              <a:gd name="connsiteY8" fmla="*/ 5482 h 1549351"/>
              <a:gd name="connsiteX0" fmla="*/ 406134 w 1074228"/>
              <a:gd name="connsiteY0" fmla="*/ 5482 h 1549351"/>
              <a:gd name="connsiteX1" fmla="*/ 804748 w 1074228"/>
              <a:gd name="connsiteY1" fmla="*/ 382592 h 1549351"/>
              <a:gd name="connsiteX2" fmla="*/ 1029552 w 1074228"/>
              <a:gd name="connsiteY2" fmla="*/ 838412 h 1549351"/>
              <a:gd name="connsiteX3" fmla="*/ 1070499 w 1074228"/>
              <a:gd name="connsiteY3" fmla="*/ 1549351 h 1549351"/>
              <a:gd name="connsiteX4" fmla="*/ 380289 w 1074228"/>
              <a:gd name="connsiteY4" fmla="*/ 1466300 h 1549351"/>
              <a:gd name="connsiteX5" fmla="*/ 330521 w 1074228"/>
              <a:gd name="connsiteY5" fmla="*/ 1107042 h 1549351"/>
              <a:gd name="connsiteX6" fmla="*/ 184565 w 1074228"/>
              <a:gd name="connsiteY6" fmla="*/ 819755 h 1549351"/>
              <a:gd name="connsiteX7" fmla="*/ 0 w 1074228"/>
              <a:gd name="connsiteY7" fmla="*/ 639562 h 1549351"/>
              <a:gd name="connsiteX8" fmla="*/ 406134 w 1074228"/>
              <a:gd name="connsiteY8" fmla="*/ 5482 h 1549351"/>
              <a:gd name="connsiteX0" fmla="*/ 406134 w 1103646"/>
              <a:gd name="connsiteY0" fmla="*/ 5482 h 1572655"/>
              <a:gd name="connsiteX1" fmla="*/ 804748 w 1103646"/>
              <a:gd name="connsiteY1" fmla="*/ 382592 h 1572655"/>
              <a:gd name="connsiteX2" fmla="*/ 1029552 w 1103646"/>
              <a:gd name="connsiteY2" fmla="*/ 838412 h 1572655"/>
              <a:gd name="connsiteX3" fmla="*/ 1102067 w 1103646"/>
              <a:gd name="connsiteY3" fmla="*/ 1572655 h 1572655"/>
              <a:gd name="connsiteX4" fmla="*/ 380289 w 1103646"/>
              <a:gd name="connsiteY4" fmla="*/ 1466300 h 1572655"/>
              <a:gd name="connsiteX5" fmla="*/ 330521 w 1103646"/>
              <a:gd name="connsiteY5" fmla="*/ 1107042 h 1572655"/>
              <a:gd name="connsiteX6" fmla="*/ 184565 w 1103646"/>
              <a:gd name="connsiteY6" fmla="*/ 819755 h 1572655"/>
              <a:gd name="connsiteX7" fmla="*/ 0 w 1103646"/>
              <a:gd name="connsiteY7" fmla="*/ 639562 h 1572655"/>
              <a:gd name="connsiteX8" fmla="*/ 406134 w 1103646"/>
              <a:gd name="connsiteY8" fmla="*/ 5482 h 1572655"/>
              <a:gd name="connsiteX0" fmla="*/ 406134 w 1113617"/>
              <a:gd name="connsiteY0" fmla="*/ 5482 h 1572655"/>
              <a:gd name="connsiteX1" fmla="*/ 804748 w 1113617"/>
              <a:gd name="connsiteY1" fmla="*/ 382592 h 1572655"/>
              <a:gd name="connsiteX2" fmla="*/ 1029552 w 1113617"/>
              <a:gd name="connsiteY2" fmla="*/ 838412 h 1572655"/>
              <a:gd name="connsiteX3" fmla="*/ 1102067 w 1113617"/>
              <a:gd name="connsiteY3" fmla="*/ 1572655 h 1572655"/>
              <a:gd name="connsiteX4" fmla="*/ 380289 w 1113617"/>
              <a:gd name="connsiteY4" fmla="*/ 1466300 h 1572655"/>
              <a:gd name="connsiteX5" fmla="*/ 330521 w 1113617"/>
              <a:gd name="connsiteY5" fmla="*/ 1107042 h 1572655"/>
              <a:gd name="connsiteX6" fmla="*/ 184565 w 1113617"/>
              <a:gd name="connsiteY6" fmla="*/ 819755 h 1572655"/>
              <a:gd name="connsiteX7" fmla="*/ 0 w 1113617"/>
              <a:gd name="connsiteY7" fmla="*/ 639562 h 1572655"/>
              <a:gd name="connsiteX8" fmla="*/ 406134 w 1113617"/>
              <a:gd name="connsiteY8" fmla="*/ 5482 h 1572655"/>
              <a:gd name="connsiteX0" fmla="*/ 406134 w 1113617"/>
              <a:gd name="connsiteY0" fmla="*/ 5482 h 1572655"/>
              <a:gd name="connsiteX1" fmla="*/ 804748 w 1113617"/>
              <a:gd name="connsiteY1" fmla="*/ 382592 h 1572655"/>
              <a:gd name="connsiteX2" fmla="*/ 1029552 w 1113617"/>
              <a:gd name="connsiteY2" fmla="*/ 838412 h 1572655"/>
              <a:gd name="connsiteX3" fmla="*/ 1102067 w 1113617"/>
              <a:gd name="connsiteY3" fmla="*/ 1572655 h 1572655"/>
              <a:gd name="connsiteX4" fmla="*/ 380289 w 1113617"/>
              <a:gd name="connsiteY4" fmla="*/ 1466300 h 1572655"/>
              <a:gd name="connsiteX5" fmla="*/ 330521 w 1113617"/>
              <a:gd name="connsiteY5" fmla="*/ 1107042 h 1572655"/>
              <a:gd name="connsiteX6" fmla="*/ 184565 w 1113617"/>
              <a:gd name="connsiteY6" fmla="*/ 819755 h 1572655"/>
              <a:gd name="connsiteX7" fmla="*/ 0 w 1113617"/>
              <a:gd name="connsiteY7" fmla="*/ 639562 h 1572655"/>
              <a:gd name="connsiteX8" fmla="*/ 406134 w 1113617"/>
              <a:gd name="connsiteY8" fmla="*/ 5482 h 1572655"/>
              <a:gd name="connsiteX0" fmla="*/ 406134 w 1113617"/>
              <a:gd name="connsiteY0" fmla="*/ 0 h 1567173"/>
              <a:gd name="connsiteX1" fmla="*/ 804748 w 1113617"/>
              <a:gd name="connsiteY1" fmla="*/ 377110 h 1567173"/>
              <a:gd name="connsiteX2" fmla="*/ 1029552 w 1113617"/>
              <a:gd name="connsiteY2" fmla="*/ 832930 h 1567173"/>
              <a:gd name="connsiteX3" fmla="*/ 1102067 w 1113617"/>
              <a:gd name="connsiteY3" fmla="*/ 1567173 h 1567173"/>
              <a:gd name="connsiteX4" fmla="*/ 380289 w 1113617"/>
              <a:gd name="connsiteY4" fmla="*/ 1460818 h 1567173"/>
              <a:gd name="connsiteX5" fmla="*/ 330521 w 1113617"/>
              <a:gd name="connsiteY5" fmla="*/ 1101560 h 1567173"/>
              <a:gd name="connsiteX6" fmla="*/ 184565 w 1113617"/>
              <a:gd name="connsiteY6" fmla="*/ 814273 h 1567173"/>
              <a:gd name="connsiteX7" fmla="*/ 0 w 1113617"/>
              <a:gd name="connsiteY7" fmla="*/ 634080 h 1567173"/>
              <a:gd name="connsiteX8" fmla="*/ 406134 w 1113617"/>
              <a:gd name="connsiteY8" fmla="*/ 0 h 1567173"/>
              <a:gd name="connsiteX0" fmla="*/ 406134 w 1113617"/>
              <a:gd name="connsiteY0" fmla="*/ 0 h 1567173"/>
              <a:gd name="connsiteX1" fmla="*/ 804748 w 1113617"/>
              <a:gd name="connsiteY1" fmla="*/ 377110 h 1567173"/>
              <a:gd name="connsiteX2" fmla="*/ 1029552 w 1113617"/>
              <a:gd name="connsiteY2" fmla="*/ 832930 h 1567173"/>
              <a:gd name="connsiteX3" fmla="*/ 1102067 w 1113617"/>
              <a:gd name="connsiteY3" fmla="*/ 1567173 h 1567173"/>
              <a:gd name="connsiteX4" fmla="*/ 380289 w 1113617"/>
              <a:gd name="connsiteY4" fmla="*/ 1460818 h 1567173"/>
              <a:gd name="connsiteX5" fmla="*/ 330521 w 1113617"/>
              <a:gd name="connsiteY5" fmla="*/ 1101560 h 1567173"/>
              <a:gd name="connsiteX6" fmla="*/ 184565 w 1113617"/>
              <a:gd name="connsiteY6" fmla="*/ 814273 h 1567173"/>
              <a:gd name="connsiteX7" fmla="*/ 0 w 1113617"/>
              <a:gd name="connsiteY7" fmla="*/ 634080 h 1567173"/>
              <a:gd name="connsiteX8" fmla="*/ 406134 w 1113617"/>
              <a:gd name="connsiteY8" fmla="*/ 0 h 1567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3617" h="1567173">
                <a:moveTo>
                  <a:pt x="406134" y="0"/>
                </a:moveTo>
                <a:cubicBezTo>
                  <a:pt x="652023" y="92889"/>
                  <a:pt x="700845" y="238288"/>
                  <a:pt x="804748" y="377110"/>
                </a:cubicBezTo>
                <a:cubicBezTo>
                  <a:pt x="908651" y="515932"/>
                  <a:pt x="979999" y="634586"/>
                  <a:pt x="1029552" y="832930"/>
                </a:cubicBezTo>
                <a:cubicBezTo>
                  <a:pt x="1079105" y="1031274"/>
                  <a:pt x="1139226" y="1344816"/>
                  <a:pt x="1102067" y="1567173"/>
                </a:cubicBezTo>
                <a:lnTo>
                  <a:pt x="380289" y="1460818"/>
                </a:lnTo>
                <a:cubicBezTo>
                  <a:pt x="375945" y="1330071"/>
                  <a:pt x="363142" y="1209317"/>
                  <a:pt x="330521" y="1101560"/>
                </a:cubicBezTo>
                <a:cubicBezTo>
                  <a:pt x="297900" y="993803"/>
                  <a:pt x="257372" y="927585"/>
                  <a:pt x="184565" y="814273"/>
                </a:cubicBezTo>
                <a:cubicBezTo>
                  <a:pt x="32817" y="707031"/>
                  <a:pt x="87606" y="687318"/>
                  <a:pt x="0" y="634080"/>
                </a:cubicBezTo>
                <a:cubicBezTo>
                  <a:pt x="18134" y="449241"/>
                  <a:pt x="371389" y="185253"/>
                  <a:pt x="406134" y="0"/>
                </a:cubicBezTo>
                <a:close/>
              </a:path>
            </a:pathLst>
          </a:cu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45" name="TextBox 44">
            <a:extLst>
              <a:ext uri="{FF2B5EF4-FFF2-40B4-BE49-F238E27FC236}">
                <a16:creationId xmlns:a16="http://schemas.microsoft.com/office/drawing/2014/main" id="{D43C82C1-4A67-5265-0BC4-1819555A2D12}"/>
              </a:ext>
            </a:extLst>
          </p:cNvPr>
          <p:cNvSpPr txBox="1"/>
          <p:nvPr/>
        </p:nvSpPr>
        <p:spPr>
          <a:xfrm rot="8206586">
            <a:off x="14702113" y="9026896"/>
            <a:ext cx="1419340" cy="461665"/>
          </a:xfrm>
          <a:prstGeom prst="rect">
            <a:avLst/>
          </a:prstGeom>
          <a:noFill/>
        </p:spPr>
        <p:txBody>
          <a:bodyPr wrap="square" rtlCol="0">
            <a:spAutoFit/>
          </a:bodyPr>
          <a:lstStyle/>
          <a:p>
            <a:pPr algn="ctr"/>
            <a:r>
              <a:rPr lang="en-US" sz="2400" dirty="0">
                <a:solidFill>
                  <a:schemeClr val="tx1">
                    <a:lumMod val="85000"/>
                    <a:lumOff val="15000"/>
                  </a:schemeClr>
                </a:solidFill>
              </a:rPr>
              <a:t>Eval</a:t>
            </a:r>
            <a:endParaRPr lang="en-GB" sz="2400" dirty="0">
              <a:solidFill>
                <a:schemeClr val="tx1">
                  <a:lumMod val="85000"/>
                  <a:lumOff val="15000"/>
                </a:schemeClr>
              </a:solidFill>
            </a:endParaRPr>
          </a:p>
        </p:txBody>
      </p:sp>
      <p:sp>
        <p:nvSpPr>
          <p:cNvPr id="2" name="Freeform 4">
            <a:extLst>
              <a:ext uri="{FF2B5EF4-FFF2-40B4-BE49-F238E27FC236}">
                <a16:creationId xmlns:a16="http://schemas.microsoft.com/office/drawing/2014/main" id="{29D6BA82-5B7C-23B3-532A-EAC06DAA5F82}"/>
              </a:ext>
            </a:extLst>
          </p:cNvPr>
          <p:cNvSpPr/>
          <p:nvPr/>
        </p:nvSpPr>
        <p:spPr>
          <a:xfrm>
            <a:off x="-19050" y="1"/>
            <a:ext cx="836504"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3" name="Picture 12" descr="A blue and black logo&#10;&#10;Description automatically generated">
            <a:extLst>
              <a:ext uri="{FF2B5EF4-FFF2-40B4-BE49-F238E27FC236}">
                <a16:creationId xmlns:a16="http://schemas.microsoft.com/office/drawing/2014/main" id="{5C95EEB6-3AFF-0C65-0A83-A71B5557B32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3" name="Straight Connector 2">
            <a:extLst>
              <a:ext uri="{FF2B5EF4-FFF2-40B4-BE49-F238E27FC236}">
                <a16:creationId xmlns:a16="http://schemas.microsoft.com/office/drawing/2014/main" id="{F8EB7380-2EA4-4B91-90B9-EA4601D471D2}"/>
              </a:ext>
            </a:extLst>
          </p:cNvPr>
          <p:cNvCxnSpPr>
            <a:cxnSpLocks/>
          </p:cNvCxnSpPr>
          <p:nvPr/>
        </p:nvCxnSpPr>
        <p:spPr>
          <a:xfrm>
            <a:off x="1598911" y="2095500"/>
            <a:ext cx="670560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5024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37"/>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43"/>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42"/>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33"/>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3" grpId="1" animBg="1"/>
      <p:bldP spid="34" grpId="0" animBg="1"/>
      <p:bldP spid="37" grpId="0" animBg="1"/>
      <p:bldP spid="41" grpId="0"/>
      <p:bldP spid="42" grpId="0" animBg="1"/>
      <p:bldP spid="42" grpId="1" animBg="1"/>
      <p:bldP spid="43" grpId="0"/>
      <p:bldP spid="43" grpId="1"/>
      <p:bldP spid="44" grpId="0" animBg="1"/>
      <p:bldP spid="45" grpId="0"/>
    </p:bldLst>
  </p:timing>
</p:sld>
</file>

<file path=ppt/tags/tag1.xml><?xml version="1.0" encoding="utf-8"?>
<p:tagLst xmlns:a="http://schemas.openxmlformats.org/drawingml/2006/main" xmlns:r="http://schemas.openxmlformats.org/officeDocument/2006/relationships" xmlns:p="http://schemas.openxmlformats.org/presentationml/2006/main">
  <p:tag name="MENTIMETER_SERIES_ID_KEY" val="algvswafs34okforxkphh35zp3esj82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12dc4f0-a365-46b3-9e07-9aae8de5ba6f" xsi:nil="true"/>
    <lcf76f155ced4ddcb4097134ff3c332f xmlns="b30be232-03ea-456c-8192-b7ea3ce3ddcd">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38C0C0DDBC9B742BC44458BFD432381" ma:contentTypeVersion="16" ma:contentTypeDescription="Create a new document." ma:contentTypeScope="" ma:versionID="9e3a3b9664c02b87506af07230493c03">
  <xsd:schema xmlns:xsd="http://www.w3.org/2001/XMLSchema" xmlns:xs="http://www.w3.org/2001/XMLSchema" xmlns:p="http://schemas.microsoft.com/office/2006/metadata/properties" xmlns:ns2="b30be232-03ea-456c-8192-b7ea3ce3ddcd" xmlns:ns3="c12dc4f0-a365-46b3-9e07-9aae8de5ba6f" targetNamespace="http://schemas.microsoft.com/office/2006/metadata/properties" ma:root="true" ma:fieldsID="97668ca7a1f544c2cd9291a5bcfce177" ns2:_="" ns3:_="">
    <xsd:import namespace="b30be232-03ea-456c-8192-b7ea3ce3ddcd"/>
    <xsd:import namespace="c12dc4f0-a365-46b3-9e07-9aae8de5ba6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be232-03ea-456c-8192-b7ea3ce3dd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d5578fd-35c2-4d8f-a1bf-4043a6e4e7a5"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12dc4f0-a365-46b3-9e07-9aae8de5ba6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7dd815e-8d58-4377-b4d0-c0ea7a0d6e39}" ma:internalName="TaxCatchAll" ma:showField="CatchAllData" ma:web="c12dc4f0-a365-46b3-9e07-9aae8de5ba6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ADE2A51-02EA-4AA8-8B29-AE3416880B26}">
  <ds:schemaRefs>
    <ds:schemaRef ds:uri="b30be232-03ea-456c-8192-b7ea3ce3ddcd"/>
    <ds:schemaRef ds:uri="http://www.w3.org/XML/1998/namespace"/>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schemas.microsoft.com/office/2006/documentManagement/types"/>
    <ds:schemaRef ds:uri="c12dc4f0-a365-46b3-9e07-9aae8de5ba6f"/>
    <ds:schemaRef ds:uri="http://purl.org/dc/terms/"/>
  </ds:schemaRefs>
</ds:datastoreItem>
</file>

<file path=customXml/itemProps2.xml><?xml version="1.0" encoding="utf-8"?>
<ds:datastoreItem xmlns:ds="http://schemas.openxmlformats.org/officeDocument/2006/customXml" ds:itemID="{62192324-B2BD-44ED-9189-FD50B4E08E52}">
  <ds:schemaRefs>
    <ds:schemaRef ds:uri="http://schemas.microsoft.com/sharepoint/v3/contenttype/forms"/>
  </ds:schemaRefs>
</ds:datastoreItem>
</file>

<file path=customXml/itemProps3.xml><?xml version="1.0" encoding="utf-8"?>
<ds:datastoreItem xmlns:ds="http://schemas.openxmlformats.org/officeDocument/2006/customXml" ds:itemID="{B307509C-F6F5-45A5-8F96-BB1A9C2DDF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be232-03ea-456c-8192-b7ea3ce3ddcd"/>
    <ds:schemaRef ds:uri="c12dc4f0-a365-46b3-9e07-9aae8de5ba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6a2630e2-1ac5-455e-8217-0156b1936a76}" enabled="1" method="Standard" siteId="{a3927f91-cda1-4696-af89-8c9f1ceffa91}" contentBits="0" removed="0"/>
</clbl:labelList>
</file>

<file path=docProps/app.xml><?xml version="1.0" encoding="utf-8"?>
<Properties xmlns="http://schemas.openxmlformats.org/officeDocument/2006/extended-properties" xmlns:vt="http://schemas.openxmlformats.org/officeDocument/2006/docPropsVTypes">
  <TotalTime>37174</TotalTime>
  <Words>3273</Words>
  <Application>Microsoft Macintosh PowerPoint</Application>
  <PresentationFormat>Custom</PresentationFormat>
  <Paragraphs>433</Paragraphs>
  <Slides>26</Slides>
  <Notes>26</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Calibri</vt:lpstr>
      <vt:lpstr>Montserrat</vt:lpstr>
      <vt:lpstr>Montserrat Bold</vt:lpstr>
      <vt:lpstr>Arial Black</vt:lpstr>
      <vt:lpstr>Now</vt:lpstr>
      <vt:lpstr>Now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the Bridge</dc:title>
  <cp:lastModifiedBy>Thilde Bagger Terkelsen</cp:lastModifiedBy>
  <cp:revision>148</cp:revision>
  <dcterms:created xsi:type="dcterms:W3CDTF">2006-08-16T00:00:00Z</dcterms:created>
  <dcterms:modified xsi:type="dcterms:W3CDTF">2023-11-27T15:34:16Z</dcterms:modified>
  <dc:identifier>DAFnxRXdF5o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2023-08-04T10:48:59Z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8655c045-b6f9-46c7-a004-530799f647df</vt:lpwstr>
  </property>
  <property fmtid="{D5CDD505-2E9C-101B-9397-08002B2CF9AE}" pid="8" name="MSIP_Label_6a2630e2-1ac5-455e-8217-0156b1936a76_ContentBits">
    <vt:lpwstr>0</vt:lpwstr>
  </property>
  <property fmtid="{D5CDD505-2E9C-101B-9397-08002B2CF9AE}" pid="9" name="ContentTypeId">
    <vt:lpwstr>0x010100338C0C0DDBC9B742BC44458BFD432381</vt:lpwstr>
  </property>
  <property fmtid="{D5CDD505-2E9C-101B-9397-08002B2CF9AE}" pid="10" name="MediaServiceImageTags">
    <vt:lpwstr/>
  </property>
</Properties>
</file>

<file path=docProps/thumbnail.jpeg>
</file>